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4" r:id="rId1"/>
  </p:sldMasterIdLst>
  <p:notesMasterIdLst>
    <p:notesMasterId r:id="rId34"/>
  </p:notesMasterIdLst>
  <p:sldIdLst>
    <p:sldId id="256" r:id="rId2"/>
    <p:sldId id="279" r:id="rId3"/>
    <p:sldId id="288" r:id="rId4"/>
    <p:sldId id="257" r:id="rId5"/>
    <p:sldId id="258" r:id="rId6"/>
    <p:sldId id="296" r:id="rId7"/>
    <p:sldId id="270" r:id="rId8"/>
    <p:sldId id="259" r:id="rId9"/>
    <p:sldId id="267" r:id="rId10"/>
    <p:sldId id="271" r:id="rId11"/>
    <p:sldId id="295" r:id="rId12"/>
    <p:sldId id="283" r:id="rId13"/>
    <p:sldId id="263" r:id="rId14"/>
    <p:sldId id="264" r:id="rId15"/>
    <p:sldId id="299" r:id="rId16"/>
    <p:sldId id="284" r:id="rId17"/>
    <p:sldId id="277" r:id="rId18"/>
    <p:sldId id="300" r:id="rId19"/>
    <p:sldId id="289" r:id="rId20"/>
    <p:sldId id="290" r:id="rId21"/>
    <p:sldId id="280" r:id="rId22"/>
    <p:sldId id="297" r:id="rId23"/>
    <p:sldId id="273" r:id="rId24"/>
    <p:sldId id="291" r:id="rId25"/>
    <p:sldId id="293" r:id="rId26"/>
    <p:sldId id="298" r:id="rId27"/>
    <p:sldId id="281" r:id="rId28"/>
    <p:sldId id="276" r:id="rId29"/>
    <p:sldId id="294" r:id="rId30"/>
    <p:sldId id="302" r:id="rId31"/>
    <p:sldId id="301" r:id="rId32"/>
    <p:sldId id="282" r:id="rId33"/>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4" d="100"/>
          <a:sy n="94" d="100"/>
        </p:scale>
        <p:origin x="-1290" y="19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EEC8D85F-66F5-4BDB-BE74-3EB80A0A563D}" type="datetimeFigureOut">
              <a:rPr lang="en-US" smtClean="0"/>
              <a:t>11/19/2020</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0002053B-12EC-4711-9378-0D68137B6AF4}" type="slidenum">
              <a:rPr lang="en-US" smtClean="0"/>
              <a:t>‹#›</a:t>
            </a:fld>
            <a:endParaRPr lang="en-US"/>
          </a:p>
        </p:txBody>
      </p:sp>
    </p:spTree>
    <p:extLst>
      <p:ext uri="{BB962C8B-B14F-4D97-AF65-F5344CB8AC3E}">
        <p14:creationId xmlns:p14="http://schemas.microsoft.com/office/powerpoint/2010/main" val="1258042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1</a:t>
            </a:fld>
            <a:endParaRPr lang="en-US"/>
          </a:p>
        </p:txBody>
      </p:sp>
    </p:spTree>
    <p:extLst>
      <p:ext uri="{BB962C8B-B14F-4D97-AF65-F5344CB8AC3E}">
        <p14:creationId xmlns:p14="http://schemas.microsoft.com/office/powerpoint/2010/main" val="2693460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a:t>
            </a:fld>
            <a:endParaRPr lang="en-US"/>
          </a:p>
        </p:txBody>
      </p:sp>
    </p:spTree>
    <p:extLst>
      <p:ext uri="{BB962C8B-B14F-4D97-AF65-F5344CB8AC3E}">
        <p14:creationId xmlns:p14="http://schemas.microsoft.com/office/powerpoint/2010/main" val="2216001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3</a:t>
            </a:fld>
            <a:endParaRPr lang="en-US"/>
          </a:p>
        </p:txBody>
      </p:sp>
    </p:spTree>
    <p:extLst>
      <p:ext uri="{BB962C8B-B14F-4D97-AF65-F5344CB8AC3E}">
        <p14:creationId xmlns:p14="http://schemas.microsoft.com/office/powerpoint/2010/main" val="962273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vision was that the system could gain efficiency in billing processes (and reduce cost) if the government adopted standards regarding the electronic exchange of information. </a:t>
            </a:r>
          </a:p>
          <a:p>
            <a:endParaRPr lang="en-US" dirty="0"/>
          </a:p>
          <a:p>
            <a:pPr lvl="1"/>
            <a:r>
              <a:rPr lang="en-US" dirty="0"/>
              <a:t>BUT, there was concern about possible hacking with the use of the internet.</a:t>
            </a:r>
          </a:p>
          <a:p>
            <a:pPr lvl="1"/>
            <a:r>
              <a:rPr lang="en-US" dirty="0"/>
              <a:t>ALSO, there were concerns about the rights of patients and their ability to control the use of their personal medical information.</a:t>
            </a:r>
          </a:p>
          <a:p>
            <a:endParaRPr lang="en-US" dirty="0"/>
          </a:p>
        </p:txBody>
      </p:sp>
      <p:sp>
        <p:nvSpPr>
          <p:cNvPr id="4" name="Slide Number Placeholder 3"/>
          <p:cNvSpPr>
            <a:spLocks noGrp="1"/>
          </p:cNvSpPr>
          <p:nvPr>
            <p:ph type="sldNum" sz="quarter" idx="5"/>
          </p:nvPr>
        </p:nvSpPr>
        <p:spPr/>
        <p:txBody>
          <a:bodyPr/>
          <a:lstStyle/>
          <a:p>
            <a:fld id="{0002053B-12EC-4711-9378-0D68137B6AF4}" type="slidenum">
              <a:rPr lang="en-US" smtClean="0"/>
              <a:t>4</a:t>
            </a:fld>
            <a:endParaRPr lang="en-US"/>
          </a:p>
        </p:txBody>
      </p:sp>
    </p:spTree>
    <p:extLst>
      <p:ext uri="{BB962C8B-B14F-4D97-AF65-F5344CB8AC3E}">
        <p14:creationId xmlns:p14="http://schemas.microsoft.com/office/powerpoint/2010/main" val="1766133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5</a:t>
            </a:fld>
            <a:endParaRPr lang="en-US"/>
          </a:p>
        </p:txBody>
      </p:sp>
    </p:spTree>
    <p:extLst>
      <p:ext uri="{BB962C8B-B14F-4D97-AF65-F5344CB8AC3E}">
        <p14:creationId xmlns:p14="http://schemas.microsoft.com/office/powerpoint/2010/main" val="22575361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DSP’s Privacy and Security Officer is separate from Deborah Heart and Lung Center’s Privacy Officer (Joyce Matheson) and Security Officer, Rich Temple.  Joyce and Rich have responsibility for overseeing the </a:t>
            </a:r>
            <a:r>
              <a:rPr lang="en-US" b="1" u="sng" dirty="0"/>
              <a:t>hospital’s</a:t>
            </a:r>
            <a:r>
              <a:rPr lang="en-US" dirty="0"/>
              <a:t> HIPAA Privacy and Security compliance.  Although you may encounter Rich and Joyce from time to time on the hospital’s side related to the hospital’s operations, such as your access to the hospital’s medical records system, Meditech, </a:t>
            </a:r>
            <a:r>
              <a:rPr lang="en-US" b="1" dirty="0"/>
              <a:t>all DSP privacy and security questions should be directed either to Dr. Seth or to Rick Vernouski, who can help coordinate review of your questions.  </a:t>
            </a:r>
          </a:p>
        </p:txBody>
      </p:sp>
      <p:sp>
        <p:nvSpPr>
          <p:cNvPr id="4" name="Slide Number Placeholder 3"/>
          <p:cNvSpPr>
            <a:spLocks noGrp="1"/>
          </p:cNvSpPr>
          <p:nvPr>
            <p:ph type="sldNum" sz="quarter" idx="5"/>
          </p:nvPr>
        </p:nvSpPr>
        <p:spPr/>
        <p:txBody>
          <a:bodyPr/>
          <a:lstStyle/>
          <a:p>
            <a:fld id="{0002053B-12EC-4711-9378-0D68137B6AF4}" type="slidenum">
              <a:rPr lang="en-US" smtClean="0"/>
              <a:t>6</a:t>
            </a:fld>
            <a:endParaRPr lang="en-US"/>
          </a:p>
        </p:txBody>
      </p:sp>
    </p:spTree>
    <p:extLst>
      <p:ext uri="{BB962C8B-B14F-4D97-AF65-F5344CB8AC3E}">
        <p14:creationId xmlns:p14="http://schemas.microsoft.com/office/powerpoint/2010/main" val="26941426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7</a:t>
            </a:fld>
            <a:endParaRPr lang="en-US"/>
          </a:p>
        </p:txBody>
      </p:sp>
    </p:spTree>
    <p:extLst>
      <p:ext uri="{BB962C8B-B14F-4D97-AF65-F5344CB8AC3E}">
        <p14:creationId xmlns:p14="http://schemas.microsoft.com/office/powerpoint/2010/main" val="9694846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8</a:t>
            </a:fld>
            <a:endParaRPr lang="en-US"/>
          </a:p>
        </p:txBody>
      </p:sp>
    </p:spTree>
    <p:extLst>
      <p:ext uri="{BB962C8B-B14F-4D97-AF65-F5344CB8AC3E}">
        <p14:creationId xmlns:p14="http://schemas.microsoft.com/office/powerpoint/2010/main" val="20589035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9</a:t>
            </a:fld>
            <a:endParaRPr lang="en-US"/>
          </a:p>
        </p:txBody>
      </p:sp>
    </p:spTree>
    <p:extLst>
      <p:ext uri="{BB962C8B-B14F-4D97-AF65-F5344CB8AC3E}">
        <p14:creationId xmlns:p14="http://schemas.microsoft.com/office/powerpoint/2010/main" val="693623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10</a:t>
            </a:fld>
            <a:endParaRPr lang="en-US"/>
          </a:p>
        </p:txBody>
      </p:sp>
    </p:spTree>
    <p:extLst>
      <p:ext uri="{BB962C8B-B14F-4D97-AF65-F5344CB8AC3E}">
        <p14:creationId xmlns:p14="http://schemas.microsoft.com/office/powerpoint/2010/main" val="3715946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02053B-12EC-4711-9378-0D68137B6AF4}" type="slidenum">
              <a:rPr lang="en-US" smtClean="0"/>
              <a:t>11</a:t>
            </a:fld>
            <a:endParaRPr lang="en-US"/>
          </a:p>
        </p:txBody>
      </p:sp>
    </p:spTree>
    <p:extLst>
      <p:ext uri="{BB962C8B-B14F-4D97-AF65-F5344CB8AC3E}">
        <p14:creationId xmlns:p14="http://schemas.microsoft.com/office/powerpoint/2010/main" val="161144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12</a:t>
            </a:fld>
            <a:endParaRPr lang="en-US"/>
          </a:p>
        </p:txBody>
      </p:sp>
    </p:spTree>
    <p:extLst>
      <p:ext uri="{BB962C8B-B14F-4D97-AF65-F5344CB8AC3E}">
        <p14:creationId xmlns:p14="http://schemas.microsoft.com/office/powerpoint/2010/main" val="35584754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written authorization to use/disclose PHI for treatment, payment and health care operations is DIFFERENT from informed consent to treat the patient.</a:t>
            </a:r>
          </a:p>
        </p:txBody>
      </p:sp>
      <p:sp>
        <p:nvSpPr>
          <p:cNvPr id="4" name="Slide Number Placeholder 3"/>
          <p:cNvSpPr>
            <a:spLocks noGrp="1"/>
          </p:cNvSpPr>
          <p:nvPr>
            <p:ph type="sldNum" sz="quarter" idx="5"/>
          </p:nvPr>
        </p:nvSpPr>
        <p:spPr/>
        <p:txBody>
          <a:bodyPr/>
          <a:lstStyle/>
          <a:p>
            <a:fld id="{0002053B-12EC-4711-9378-0D68137B6AF4}" type="slidenum">
              <a:rPr lang="en-US" smtClean="0"/>
              <a:t>13</a:t>
            </a:fld>
            <a:endParaRPr lang="en-US"/>
          </a:p>
        </p:txBody>
      </p:sp>
    </p:spTree>
    <p:extLst>
      <p:ext uri="{BB962C8B-B14F-4D97-AF65-F5344CB8AC3E}">
        <p14:creationId xmlns:p14="http://schemas.microsoft.com/office/powerpoint/2010/main" val="143044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14</a:t>
            </a:fld>
            <a:endParaRPr lang="en-US"/>
          </a:p>
        </p:txBody>
      </p:sp>
    </p:spTree>
    <p:extLst>
      <p:ext uri="{BB962C8B-B14F-4D97-AF65-F5344CB8AC3E}">
        <p14:creationId xmlns:p14="http://schemas.microsoft.com/office/powerpoint/2010/main" val="39643651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15</a:t>
            </a:fld>
            <a:endParaRPr lang="en-US"/>
          </a:p>
        </p:txBody>
      </p:sp>
    </p:spTree>
    <p:extLst>
      <p:ext uri="{BB962C8B-B14F-4D97-AF65-F5344CB8AC3E}">
        <p14:creationId xmlns:p14="http://schemas.microsoft.com/office/powerpoint/2010/main" val="1376697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16</a:t>
            </a:fld>
            <a:endParaRPr lang="en-US"/>
          </a:p>
        </p:txBody>
      </p:sp>
    </p:spTree>
    <p:extLst>
      <p:ext uri="{BB962C8B-B14F-4D97-AF65-F5344CB8AC3E}">
        <p14:creationId xmlns:p14="http://schemas.microsoft.com/office/powerpoint/2010/main" val="4523876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17</a:t>
            </a:fld>
            <a:endParaRPr lang="en-US"/>
          </a:p>
        </p:txBody>
      </p:sp>
    </p:spTree>
    <p:extLst>
      <p:ext uri="{BB962C8B-B14F-4D97-AF65-F5344CB8AC3E}">
        <p14:creationId xmlns:p14="http://schemas.microsoft.com/office/powerpoint/2010/main" val="2751988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18</a:t>
            </a:fld>
            <a:endParaRPr lang="en-US"/>
          </a:p>
        </p:txBody>
      </p:sp>
    </p:spTree>
    <p:extLst>
      <p:ext uri="{BB962C8B-B14F-4D97-AF65-F5344CB8AC3E}">
        <p14:creationId xmlns:p14="http://schemas.microsoft.com/office/powerpoint/2010/main" val="27893028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CMPs may be assessed </a:t>
            </a:r>
            <a:r>
              <a:rPr lang="en-US" i="1" dirty="0"/>
              <a:t>regardless</a:t>
            </a:r>
            <a:r>
              <a:rPr lang="en-US" i="0" dirty="0"/>
              <a:t> of the size or type of the organization. </a:t>
            </a:r>
            <a:endParaRPr lang="en-US" dirty="0"/>
          </a:p>
        </p:txBody>
      </p:sp>
      <p:sp>
        <p:nvSpPr>
          <p:cNvPr id="4" name="Slide Number Placeholder 3"/>
          <p:cNvSpPr>
            <a:spLocks noGrp="1"/>
          </p:cNvSpPr>
          <p:nvPr>
            <p:ph type="sldNum" sz="quarter" idx="5"/>
          </p:nvPr>
        </p:nvSpPr>
        <p:spPr/>
        <p:txBody>
          <a:bodyPr/>
          <a:lstStyle/>
          <a:p>
            <a:fld id="{0002053B-12EC-4711-9378-0D68137B6AF4}" type="slidenum">
              <a:rPr lang="en-US" smtClean="0"/>
              <a:t>19</a:t>
            </a:fld>
            <a:endParaRPr lang="en-US"/>
          </a:p>
        </p:txBody>
      </p:sp>
    </p:spTree>
    <p:extLst>
      <p:ext uri="{BB962C8B-B14F-4D97-AF65-F5344CB8AC3E}">
        <p14:creationId xmlns:p14="http://schemas.microsoft.com/office/powerpoint/2010/main" val="19273276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D095C2-0BF3-478E-A3E0-12C8D31C9746}" type="slidenum">
              <a:rPr lang="en-US" smtClean="0"/>
              <a:t>20</a:t>
            </a:fld>
            <a:endParaRPr lang="en-US"/>
          </a:p>
        </p:txBody>
      </p:sp>
    </p:spTree>
    <p:extLst>
      <p:ext uri="{BB962C8B-B14F-4D97-AF65-F5344CB8AC3E}">
        <p14:creationId xmlns:p14="http://schemas.microsoft.com/office/powerpoint/2010/main" val="27171034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21</a:t>
            </a:fld>
            <a:endParaRPr lang="en-US"/>
          </a:p>
        </p:txBody>
      </p:sp>
    </p:spTree>
    <p:extLst>
      <p:ext uri="{BB962C8B-B14F-4D97-AF65-F5344CB8AC3E}">
        <p14:creationId xmlns:p14="http://schemas.microsoft.com/office/powerpoint/2010/main" val="32468904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22</a:t>
            </a:fld>
            <a:endParaRPr lang="en-US"/>
          </a:p>
        </p:txBody>
      </p:sp>
    </p:spTree>
    <p:extLst>
      <p:ext uri="{BB962C8B-B14F-4D97-AF65-F5344CB8AC3E}">
        <p14:creationId xmlns:p14="http://schemas.microsoft.com/office/powerpoint/2010/main" val="20361689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23</a:t>
            </a:fld>
            <a:endParaRPr lang="en-US"/>
          </a:p>
        </p:txBody>
      </p:sp>
    </p:spTree>
    <p:extLst>
      <p:ext uri="{BB962C8B-B14F-4D97-AF65-F5344CB8AC3E}">
        <p14:creationId xmlns:p14="http://schemas.microsoft.com/office/powerpoint/2010/main" val="367043268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24</a:t>
            </a:fld>
            <a:endParaRPr lang="en-US"/>
          </a:p>
        </p:txBody>
      </p:sp>
    </p:spTree>
    <p:extLst>
      <p:ext uri="{BB962C8B-B14F-4D97-AF65-F5344CB8AC3E}">
        <p14:creationId xmlns:p14="http://schemas.microsoft.com/office/powerpoint/2010/main" val="40896932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25</a:t>
            </a:fld>
            <a:endParaRPr lang="en-US"/>
          </a:p>
        </p:txBody>
      </p:sp>
    </p:spTree>
    <p:extLst>
      <p:ext uri="{BB962C8B-B14F-4D97-AF65-F5344CB8AC3E}">
        <p14:creationId xmlns:p14="http://schemas.microsoft.com/office/powerpoint/2010/main" val="952487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26</a:t>
            </a:fld>
            <a:endParaRPr lang="en-US"/>
          </a:p>
        </p:txBody>
      </p:sp>
    </p:spTree>
    <p:extLst>
      <p:ext uri="{BB962C8B-B14F-4D97-AF65-F5344CB8AC3E}">
        <p14:creationId xmlns:p14="http://schemas.microsoft.com/office/powerpoint/2010/main" val="18959138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27</a:t>
            </a:fld>
            <a:endParaRPr lang="en-US"/>
          </a:p>
        </p:txBody>
      </p:sp>
    </p:spTree>
    <p:extLst>
      <p:ext uri="{BB962C8B-B14F-4D97-AF65-F5344CB8AC3E}">
        <p14:creationId xmlns:p14="http://schemas.microsoft.com/office/powerpoint/2010/main" val="27456958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28</a:t>
            </a:fld>
            <a:endParaRPr lang="en-US"/>
          </a:p>
        </p:txBody>
      </p:sp>
    </p:spTree>
    <p:extLst>
      <p:ext uri="{BB962C8B-B14F-4D97-AF65-F5344CB8AC3E}">
        <p14:creationId xmlns:p14="http://schemas.microsoft.com/office/powerpoint/2010/main" val="2474566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29</a:t>
            </a:fld>
            <a:endParaRPr lang="en-US"/>
          </a:p>
        </p:txBody>
      </p:sp>
    </p:spTree>
    <p:extLst>
      <p:ext uri="{BB962C8B-B14F-4D97-AF65-F5344CB8AC3E}">
        <p14:creationId xmlns:p14="http://schemas.microsoft.com/office/powerpoint/2010/main" val="1004609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30</a:t>
            </a:fld>
            <a:endParaRPr lang="en-US"/>
          </a:p>
        </p:txBody>
      </p:sp>
    </p:spTree>
    <p:extLst>
      <p:ext uri="{BB962C8B-B14F-4D97-AF65-F5344CB8AC3E}">
        <p14:creationId xmlns:p14="http://schemas.microsoft.com/office/powerpoint/2010/main" val="20216363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31</a:t>
            </a:fld>
            <a:endParaRPr lang="en-US"/>
          </a:p>
        </p:txBody>
      </p:sp>
    </p:spTree>
    <p:extLst>
      <p:ext uri="{BB962C8B-B14F-4D97-AF65-F5344CB8AC3E}">
        <p14:creationId xmlns:p14="http://schemas.microsoft.com/office/powerpoint/2010/main" val="32896964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02053B-12EC-4711-9378-0D68137B6AF4}" type="slidenum">
              <a:rPr lang="en-US" smtClean="0"/>
              <a:t>32</a:t>
            </a:fld>
            <a:endParaRPr lang="en-US"/>
          </a:p>
        </p:txBody>
      </p:sp>
    </p:spTree>
    <p:extLst>
      <p:ext uri="{BB962C8B-B14F-4D97-AF65-F5344CB8AC3E}">
        <p14:creationId xmlns:p14="http://schemas.microsoft.com/office/powerpoint/2010/main" val="3695903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537D75E-DAD3-4987-9630-89C8C1EAAACC}" type="datetime1">
              <a:rPr lang="en-US" smtClean="0"/>
              <a:t>11/19/2020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39219D47-590E-4412-968A-F33E79B44EF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6621B7E-6A31-4B06-A626-07B87D9C1797}" type="datetime1">
              <a:rPr lang="en-US" smtClean="0"/>
              <a:t>11/19/2020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219D47-590E-4412-968A-F33E79B44EF9}"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A12E07D-934D-46FE-BAF2-AF9F77FEC32B}" type="datetime1">
              <a:rPr lang="en-US" smtClean="0"/>
              <a:t>11/19/2020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219D47-590E-4412-968A-F33E79B44EF9}"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2DEF7D1-4080-4DC5-8FD9-325B84E861E0}" type="datetime1">
              <a:rPr lang="en-US" smtClean="0"/>
              <a:t>11/19/2020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219D47-590E-4412-968A-F33E79B44EF9}"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6B946F6-9D8E-4569-A152-639AE447378D}" type="datetime1">
              <a:rPr lang="en-US" smtClean="0"/>
              <a:t>11/19/2020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219D47-590E-4412-968A-F33E79B44EF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3CAECB0-2840-40B1-9FE9-B08F0C5AF2D1}" type="datetime1">
              <a:rPr lang="en-US" smtClean="0"/>
              <a:t>11/19/2020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219D47-590E-4412-968A-F33E79B44EF9}"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CB5B4F-EDC5-4870-A71E-D732F23579AE}" type="datetime1">
              <a:rPr lang="en-US" smtClean="0"/>
              <a:t>11/19/2020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219D47-590E-4412-968A-F33E79B44EF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AFA68256-E359-460B-A2EA-BF26CF003474}" type="datetime1">
              <a:rPr lang="en-US" smtClean="0"/>
              <a:t>11/19/2020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219D47-590E-4412-968A-F33E79B44EF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95C8A5C-4B56-4711-A228-A15D3418374C}" type="datetime1">
              <a:rPr lang="en-US" smtClean="0"/>
              <a:t>11/19/2020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39219D47-590E-4412-968A-F33E79B44EF9}"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FC5EED4-A0CB-4638-972F-58E3DB27AD1F}" type="datetime1">
              <a:rPr lang="en-US" smtClean="0"/>
              <a:t>11/19/2020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219D47-590E-4412-968A-F33E79B44EF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69ED27E2-E84F-4D85-B8D8-FBC0C278B115}" type="datetime1">
              <a:rPr lang="en-US" smtClean="0"/>
              <a:t>11/19/2020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219D47-590E-4412-968A-F33E79B44EF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1">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7965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CC6211E-B9C4-40CF-9B48-C3C87D4C57BA}" type="datetime1">
              <a:rPr lang="en-US" smtClean="0"/>
              <a:t>11/19/2020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9219D47-590E-4412-968A-F33E79B44E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hf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carterv@deborahspecialists.co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healthit.gov/topic/hipaa-providers"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https://www.hhs.gov/hipaa/for-professionals/faq/index.html" TargetMode="External"/><Relationship Id="rId4" Type="http://schemas.openxmlformats.org/officeDocument/2006/relationships/hyperlink" Target="https://www.healthit.gov/topic/privacy-security-and-hipaa/health-it-privacy-and-security-resources-provid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HIPAA 101</a:t>
            </a:r>
          </a:p>
        </p:txBody>
      </p:sp>
      <p:sp>
        <p:nvSpPr>
          <p:cNvPr id="3" name="Subtitle 2"/>
          <p:cNvSpPr>
            <a:spLocks noGrp="1"/>
          </p:cNvSpPr>
          <p:nvPr>
            <p:ph type="subTitle" idx="1"/>
          </p:nvPr>
        </p:nvSpPr>
        <p:spPr/>
        <p:txBody>
          <a:bodyPr>
            <a:normAutofit fontScale="55000" lnSpcReduction="20000"/>
          </a:bodyPr>
          <a:lstStyle/>
          <a:p>
            <a:endParaRPr lang="en-US" dirty="0"/>
          </a:p>
          <a:p>
            <a:r>
              <a:rPr lang="en-US" sz="4500" dirty="0"/>
              <a:t>For Deborah Specialty Physicians</a:t>
            </a:r>
          </a:p>
          <a:p>
            <a:r>
              <a:rPr lang="en-US" dirty="0"/>
              <a:t>(Deborah Cardiovascular Group, PC)</a:t>
            </a:r>
          </a:p>
          <a:p>
            <a:r>
              <a:rPr lang="en-US" dirty="0"/>
              <a:t>March 19, 2020</a:t>
            </a:r>
          </a:p>
          <a:p>
            <a:endParaRPr lang="en-US" dirty="0"/>
          </a:p>
          <a:p>
            <a:endParaRPr lang="en-US" dirty="0"/>
          </a:p>
        </p:txBody>
      </p:sp>
      <p:sp>
        <p:nvSpPr>
          <p:cNvPr id="4" name="TextBox 3">
            <a:extLst>
              <a:ext uri="{FF2B5EF4-FFF2-40B4-BE49-F238E27FC236}">
                <a16:creationId xmlns="" xmlns:a16="http://schemas.microsoft.com/office/drawing/2014/main" id="{2408FD06-F484-4DA0-A3E0-BB7BA87D34E2}"/>
              </a:ext>
            </a:extLst>
          </p:cNvPr>
          <p:cNvSpPr txBox="1"/>
          <p:nvPr/>
        </p:nvSpPr>
        <p:spPr>
          <a:xfrm>
            <a:off x="304800" y="5695027"/>
            <a:ext cx="4114800" cy="646331"/>
          </a:xfrm>
          <a:prstGeom prst="rect">
            <a:avLst/>
          </a:prstGeom>
          <a:noFill/>
        </p:spPr>
        <p:txBody>
          <a:bodyPr wrap="square" rtlCol="0">
            <a:spAutoFit/>
          </a:bodyPr>
          <a:lstStyle/>
          <a:p>
            <a:r>
              <a:rPr lang="en-US" dirty="0"/>
              <a:t>Krystyna Monticello, Esq.</a:t>
            </a:r>
          </a:p>
          <a:p>
            <a:r>
              <a:rPr lang="en-US" dirty="0"/>
              <a:t>Oscislawski LLC, Princeton</a:t>
            </a:r>
          </a:p>
        </p:txBody>
      </p:sp>
    </p:spTree>
    <p:extLst>
      <p:ext uri="{BB962C8B-B14F-4D97-AF65-F5344CB8AC3E}">
        <p14:creationId xmlns:p14="http://schemas.microsoft.com/office/powerpoint/2010/main" val="2710402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1"/>
            <a:r>
              <a:rPr lang="en-US" dirty="0"/>
              <a:t>1. Understand why compliance with HIPAA is required;</a:t>
            </a:r>
          </a:p>
          <a:p>
            <a:pPr lvl="1"/>
            <a:endParaRPr lang="en-US" dirty="0"/>
          </a:p>
          <a:p>
            <a:pPr lvl="1"/>
            <a:r>
              <a:rPr lang="en-US" dirty="0"/>
              <a:t>2. Recognize what information is protected under HIPAA;</a:t>
            </a:r>
          </a:p>
          <a:p>
            <a:pPr lvl="1"/>
            <a:endParaRPr lang="en-US" dirty="0"/>
          </a:p>
          <a:p>
            <a:pPr lvl="1"/>
            <a:r>
              <a:rPr lang="en-US" dirty="0"/>
              <a:t>3. Recognize how HIPAA applies to your dealings with patients and how it permits use/disclosure of PHI; </a:t>
            </a:r>
          </a:p>
          <a:p>
            <a:pPr lvl="1"/>
            <a:endParaRPr lang="en-US" dirty="0"/>
          </a:p>
          <a:p>
            <a:pPr lvl="1"/>
            <a:r>
              <a:rPr lang="en-US" dirty="0"/>
              <a:t>4. Recognize the type of behavior that may result in civil or criminal penalties and what to do if a violation occurs.</a:t>
            </a:r>
          </a:p>
        </p:txBody>
      </p:sp>
      <p:sp>
        <p:nvSpPr>
          <p:cNvPr id="3" name="Title 2"/>
          <p:cNvSpPr>
            <a:spLocks noGrp="1"/>
          </p:cNvSpPr>
          <p:nvPr>
            <p:ph type="title"/>
          </p:nvPr>
        </p:nvSpPr>
        <p:spPr/>
        <p:txBody>
          <a:bodyPr/>
          <a:lstStyle/>
          <a:p>
            <a:pPr algn="ctr"/>
            <a:r>
              <a:rPr lang="en-US" dirty="0"/>
              <a:t>Objectives</a:t>
            </a:r>
          </a:p>
        </p:txBody>
      </p:sp>
      <p:sp>
        <p:nvSpPr>
          <p:cNvPr id="4" name="Slide Number Placeholder 3"/>
          <p:cNvSpPr>
            <a:spLocks noGrp="1"/>
          </p:cNvSpPr>
          <p:nvPr>
            <p:ph type="sldNum" sz="quarter" idx="12"/>
          </p:nvPr>
        </p:nvSpPr>
        <p:spPr/>
        <p:txBody>
          <a:bodyPr/>
          <a:lstStyle/>
          <a:p>
            <a:fld id="{39219D47-590E-4412-968A-F33E79B44EF9}" type="slidenum">
              <a:rPr lang="en-US" smtClean="0"/>
              <a:t>2</a:t>
            </a:fld>
            <a:endParaRPr lang="en-US"/>
          </a:p>
        </p:txBody>
      </p:sp>
    </p:spTree>
    <p:extLst>
      <p:ext uri="{BB962C8B-B14F-4D97-AF65-F5344CB8AC3E}">
        <p14:creationId xmlns:p14="http://schemas.microsoft.com/office/powerpoint/2010/main" val="3522432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E23093F1-9412-4230-A323-037E7AEAA3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6012" y="1243012"/>
            <a:ext cx="4371975" cy="4371975"/>
          </a:xfrm>
          <a:prstGeom prst="rect">
            <a:avLst/>
          </a:prstGeom>
        </p:spPr>
      </p:pic>
      <p:sp>
        <p:nvSpPr>
          <p:cNvPr id="5" name="Rectangle 4">
            <a:extLst>
              <a:ext uri="{FF2B5EF4-FFF2-40B4-BE49-F238E27FC236}">
                <a16:creationId xmlns="" xmlns:a16="http://schemas.microsoft.com/office/drawing/2014/main" id="{89AFB146-00CD-4554-8642-C107686D2619}"/>
              </a:ext>
            </a:extLst>
          </p:cNvPr>
          <p:cNvSpPr/>
          <p:nvPr/>
        </p:nvSpPr>
        <p:spPr>
          <a:xfrm>
            <a:off x="259858" y="781347"/>
            <a:ext cx="192392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Who?</a:t>
            </a:r>
          </a:p>
        </p:txBody>
      </p:sp>
      <p:sp>
        <p:nvSpPr>
          <p:cNvPr id="8" name="Rectangle 7">
            <a:extLst>
              <a:ext uri="{FF2B5EF4-FFF2-40B4-BE49-F238E27FC236}">
                <a16:creationId xmlns="" xmlns:a16="http://schemas.microsoft.com/office/drawing/2014/main" id="{D774E4F5-0F67-4212-9728-6A74FA7F191A}"/>
              </a:ext>
            </a:extLst>
          </p:cNvPr>
          <p:cNvSpPr/>
          <p:nvPr/>
        </p:nvSpPr>
        <p:spPr>
          <a:xfrm>
            <a:off x="291118" y="3469104"/>
            <a:ext cx="186140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Why?</a:t>
            </a:r>
          </a:p>
        </p:txBody>
      </p:sp>
      <p:sp>
        <p:nvSpPr>
          <p:cNvPr id="9" name="Rectangle 8">
            <a:extLst>
              <a:ext uri="{FF2B5EF4-FFF2-40B4-BE49-F238E27FC236}">
                <a16:creationId xmlns="" xmlns:a16="http://schemas.microsoft.com/office/drawing/2014/main" id="{04A5A3A0-CC91-4B5C-A8FB-AABAC750D8CB}"/>
              </a:ext>
            </a:extLst>
          </p:cNvPr>
          <p:cNvSpPr/>
          <p:nvPr/>
        </p:nvSpPr>
        <p:spPr>
          <a:xfrm>
            <a:off x="6965972" y="2694619"/>
            <a:ext cx="2141933"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What?</a:t>
            </a:r>
          </a:p>
        </p:txBody>
      </p:sp>
      <p:sp>
        <p:nvSpPr>
          <p:cNvPr id="10" name="Rectangle 9">
            <a:extLst>
              <a:ext uri="{FF2B5EF4-FFF2-40B4-BE49-F238E27FC236}">
                <a16:creationId xmlns="" xmlns:a16="http://schemas.microsoft.com/office/drawing/2014/main" id="{77FBF23F-A833-461A-A826-C3360DEFA38D}"/>
              </a:ext>
            </a:extLst>
          </p:cNvPr>
          <p:cNvSpPr/>
          <p:nvPr/>
        </p:nvSpPr>
        <p:spPr>
          <a:xfrm>
            <a:off x="6757987" y="5934670"/>
            <a:ext cx="2315057"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When?</a:t>
            </a:r>
          </a:p>
        </p:txBody>
      </p:sp>
    </p:spTree>
    <p:extLst>
      <p:ext uri="{BB962C8B-B14F-4D97-AF65-F5344CB8AC3E}">
        <p14:creationId xmlns:p14="http://schemas.microsoft.com/office/powerpoint/2010/main" val="1398495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dirty="0"/>
              <a:t>HIPAA (not HIPPA or HIPPO) is an acronym for the name of the law, the “Health Insurance Portability and Accountability Act.”</a:t>
            </a:r>
          </a:p>
          <a:p>
            <a:endParaRPr lang="en-US" dirty="0"/>
          </a:p>
          <a:p>
            <a:r>
              <a:rPr lang="en-US" dirty="0"/>
              <a:t>“HIPAA” is a federal law enacted in 1996, designed to:</a:t>
            </a:r>
          </a:p>
          <a:p>
            <a:pPr lvl="1"/>
            <a:r>
              <a:rPr lang="en-US" dirty="0"/>
              <a:t>Improve efficiency in the healthcare system.</a:t>
            </a:r>
          </a:p>
          <a:p>
            <a:pPr lvl="1"/>
            <a:r>
              <a:rPr lang="en-US" dirty="0"/>
              <a:t>Allow for portability of health insurance coverage.</a:t>
            </a:r>
          </a:p>
          <a:p>
            <a:pPr marL="393192" lvl="1" indent="0">
              <a:buNone/>
            </a:pPr>
            <a:endParaRPr lang="en-US" dirty="0"/>
          </a:p>
          <a:p>
            <a:r>
              <a:rPr lang="en-US" dirty="0"/>
              <a:t>Different Sets of Rules </a:t>
            </a:r>
          </a:p>
          <a:p>
            <a:pPr lvl="1"/>
            <a:r>
              <a:rPr lang="en-US" dirty="0"/>
              <a:t>Privacy ~ 2000 &amp; 2002 </a:t>
            </a:r>
          </a:p>
          <a:p>
            <a:pPr lvl="1"/>
            <a:r>
              <a:rPr lang="en-US" dirty="0"/>
              <a:t>Security ~ 2003</a:t>
            </a:r>
          </a:p>
          <a:p>
            <a:pPr lvl="2"/>
            <a:r>
              <a:rPr lang="en-US" dirty="0"/>
              <a:t>Enforcement and Breach ~ 2005, 2006, 2009</a:t>
            </a:r>
          </a:p>
          <a:p>
            <a:pPr lvl="1"/>
            <a:r>
              <a:rPr lang="en-US" dirty="0"/>
              <a:t>Omnibus Rule and Breach Notification Rule ~ 2013 </a:t>
            </a:r>
          </a:p>
          <a:p>
            <a:pPr lvl="1"/>
            <a:r>
              <a:rPr lang="en-US" dirty="0"/>
              <a:t>Collectively, thousands of pages of regulations and the spawning of entire industries in the name of “Administrative Simplification.”</a:t>
            </a:r>
          </a:p>
          <a:p>
            <a:pPr lvl="1"/>
            <a:endParaRPr lang="en-US" dirty="0"/>
          </a:p>
        </p:txBody>
      </p:sp>
      <p:sp>
        <p:nvSpPr>
          <p:cNvPr id="2" name="Title 1"/>
          <p:cNvSpPr>
            <a:spLocks noGrp="1"/>
          </p:cNvSpPr>
          <p:nvPr>
            <p:ph type="title"/>
          </p:nvPr>
        </p:nvSpPr>
        <p:spPr/>
        <p:txBody>
          <a:bodyPr>
            <a:normAutofit fontScale="90000"/>
          </a:bodyPr>
          <a:lstStyle/>
          <a:p>
            <a:r>
              <a:rPr lang="en-US" dirty="0"/>
              <a:t>What? Remind me about HIPAA, again…</a:t>
            </a:r>
          </a:p>
        </p:txBody>
      </p:sp>
      <p:sp>
        <p:nvSpPr>
          <p:cNvPr id="4" name="Slide Number Placeholder 3"/>
          <p:cNvSpPr>
            <a:spLocks noGrp="1"/>
          </p:cNvSpPr>
          <p:nvPr>
            <p:ph type="sldNum" sz="quarter" idx="12"/>
          </p:nvPr>
        </p:nvSpPr>
        <p:spPr/>
        <p:txBody>
          <a:bodyPr/>
          <a:lstStyle/>
          <a:p>
            <a:fld id="{39219D47-590E-4412-968A-F33E79B44EF9}" type="slidenum">
              <a:rPr lang="en-US" smtClean="0"/>
              <a:t>4</a:t>
            </a:fld>
            <a:endParaRPr lang="en-US"/>
          </a:p>
        </p:txBody>
      </p:sp>
    </p:spTree>
    <p:extLst>
      <p:ext uri="{BB962C8B-B14F-4D97-AF65-F5344CB8AC3E}">
        <p14:creationId xmlns:p14="http://schemas.microsoft.com/office/powerpoint/2010/main" val="1024028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numCol="2">
            <a:noAutofit/>
          </a:bodyPr>
          <a:lstStyle/>
          <a:p>
            <a:r>
              <a:rPr lang="en-US" sz="1600" b="1" dirty="0"/>
              <a:t>The Government is creative: entities/persons covered by HIPAA are  ~ “</a:t>
            </a:r>
            <a:r>
              <a:rPr lang="en-US" sz="1600" b="1" i="1" dirty="0"/>
              <a:t>Covered Entities</a:t>
            </a:r>
            <a:r>
              <a:rPr lang="en-US" sz="1600" b="1" dirty="0"/>
              <a:t>”</a:t>
            </a:r>
          </a:p>
          <a:p>
            <a:r>
              <a:rPr lang="en-US" sz="1600" b="1" dirty="0"/>
              <a:t>Health Plans</a:t>
            </a:r>
            <a:endParaRPr lang="en-US" sz="1600" dirty="0"/>
          </a:p>
          <a:p>
            <a:pPr lvl="1"/>
            <a:r>
              <a:rPr lang="en-US" sz="1600" dirty="0"/>
              <a:t>Health insurance companies</a:t>
            </a:r>
          </a:p>
          <a:p>
            <a:pPr lvl="1"/>
            <a:r>
              <a:rPr lang="en-US" sz="1600" dirty="0"/>
              <a:t>HMOs, or health maintenance organizations</a:t>
            </a:r>
          </a:p>
          <a:p>
            <a:pPr lvl="1"/>
            <a:r>
              <a:rPr lang="en-US" sz="1600" dirty="0"/>
              <a:t>Employer-sponsored health plans</a:t>
            </a:r>
          </a:p>
          <a:p>
            <a:pPr lvl="1"/>
            <a:r>
              <a:rPr lang="en-US" sz="1600" dirty="0"/>
              <a:t>Government programs that pay for health care, like Medicare, Medicaid, and military and veterans’ health programs</a:t>
            </a:r>
          </a:p>
          <a:p>
            <a:endParaRPr lang="en-US" sz="1600" b="1" dirty="0"/>
          </a:p>
          <a:p>
            <a:r>
              <a:rPr lang="en-US" sz="1600" b="1" dirty="0"/>
              <a:t>Healthcare Clearinghouse</a:t>
            </a:r>
          </a:p>
          <a:p>
            <a:pPr lvl="1"/>
            <a:r>
              <a:rPr lang="en-US" sz="1600" dirty="0"/>
              <a:t>Organizations that process or facilitate standardization of health information (turns data elements into a standardized format)</a:t>
            </a:r>
          </a:p>
          <a:p>
            <a:endParaRPr lang="en-US" sz="1600" b="1" dirty="0"/>
          </a:p>
          <a:p>
            <a:endParaRPr lang="en-US" sz="1600" b="1" dirty="0"/>
          </a:p>
          <a:p>
            <a:pPr marL="109728" indent="0">
              <a:buNone/>
            </a:pPr>
            <a:endParaRPr lang="en-US" sz="1600" b="1" dirty="0"/>
          </a:p>
          <a:p>
            <a:r>
              <a:rPr lang="en-US" sz="1600" b="1" dirty="0"/>
              <a:t>Health Care Providers</a:t>
            </a:r>
            <a:endParaRPr lang="en-US" sz="1600" dirty="0"/>
          </a:p>
          <a:p>
            <a:pPr lvl="1"/>
            <a:r>
              <a:rPr lang="en-US" sz="1600" dirty="0"/>
              <a:t>Providers who submit standard transactions governed by HIPAA (like claims) </a:t>
            </a:r>
            <a:r>
              <a:rPr lang="en-US" sz="1600" u="sng" dirty="0"/>
              <a:t>electronically</a:t>
            </a:r>
            <a:r>
              <a:rPr lang="en-US" sz="1600" dirty="0"/>
              <a:t> are covered:</a:t>
            </a:r>
          </a:p>
          <a:p>
            <a:pPr lvl="2"/>
            <a:r>
              <a:rPr lang="en-US" sz="1600" u="sng" dirty="0"/>
              <a:t>Doctors</a:t>
            </a:r>
          </a:p>
          <a:p>
            <a:pPr lvl="2"/>
            <a:r>
              <a:rPr lang="en-US" sz="1600" dirty="0"/>
              <a:t>Hospitals</a:t>
            </a:r>
          </a:p>
          <a:p>
            <a:pPr lvl="2"/>
            <a:r>
              <a:rPr lang="en-US" sz="1600" dirty="0"/>
              <a:t>Dentists</a:t>
            </a:r>
          </a:p>
          <a:p>
            <a:pPr lvl="2"/>
            <a:r>
              <a:rPr lang="en-US" sz="1600" dirty="0"/>
              <a:t>Chiropractors</a:t>
            </a:r>
          </a:p>
          <a:p>
            <a:pPr lvl="2"/>
            <a:r>
              <a:rPr lang="en-US" sz="1600" dirty="0"/>
              <a:t>Nursing homes</a:t>
            </a:r>
          </a:p>
          <a:p>
            <a:pPr lvl="2"/>
            <a:r>
              <a:rPr lang="en-US" sz="1600" dirty="0"/>
              <a:t>Pharmacies</a:t>
            </a:r>
          </a:p>
          <a:p>
            <a:pPr lvl="2"/>
            <a:r>
              <a:rPr lang="en-US" sz="1600" dirty="0"/>
              <a:t>ETC.</a:t>
            </a:r>
          </a:p>
        </p:txBody>
      </p:sp>
      <p:sp>
        <p:nvSpPr>
          <p:cNvPr id="2" name="Title 1"/>
          <p:cNvSpPr>
            <a:spLocks noGrp="1"/>
          </p:cNvSpPr>
          <p:nvPr>
            <p:ph type="title"/>
          </p:nvPr>
        </p:nvSpPr>
        <p:spPr>
          <a:xfrm>
            <a:off x="457200" y="274638"/>
            <a:ext cx="8229600" cy="944562"/>
          </a:xfrm>
        </p:spPr>
        <p:txBody>
          <a:bodyPr>
            <a:normAutofit fontScale="90000"/>
          </a:bodyPr>
          <a:lstStyle/>
          <a:p>
            <a:r>
              <a:rPr lang="en-US" dirty="0"/>
              <a:t>Who/What is Covered by HIPAA?</a:t>
            </a:r>
          </a:p>
        </p:txBody>
      </p:sp>
      <p:sp>
        <p:nvSpPr>
          <p:cNvPr id="4" name="Slide Number Placeholder 3"/>
          <p:cNvSpPr>
            <a:spLocks noGrp="1"/>
          </p:cNvSpPr>
          <p:nvPr>
            <p:ph type="sldNum" sz="quarter" idx="12"/>
          </p:nvPr>
        </p:nvSpPr>
        <p:spPr/>
        <p:txBody>
          <a:bodyPr/>
          <a:lstStyle/>
          <a:p>
            <a:fld id="{39219D47-590E-4412-968A-F33E79B44EF9}" type="slidenum">
              <a:rPr lang="en-US" smtClean="0"/>
              <a:t>5</a:t>
            </a:fld>
            <a:endParaRPr lang="en-US"/>
          </a:p>
        </p:txBody>
      </p:sp>
    </p:spTree>
    <p:extLst>
      <p:ext uri="{BB962C8B-B14F-4D97-AF65-F5344CB8AC3E}">
        <p14:creationId xmlns:p14="http://schemas.microsoft.com/office/powerpoint/2010/main" val="85897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b="1" dirty="0"/>
              <a:t>DSP’s Privacy Officer</a:t>
            </a:r>
          </a:p>
          <a:p>
            <a:pPr lvl="1"/>
            <a:r>
              <a:rPr lang="en-US" b="1" dirty="0"/>
              <a:t>Paula Seth, MD, sethp@deborahspecialists.com</a:t>
            </a:r>
          </a:p>
          <a:p>
            <a:pPr lvl="1"/>
            <a:r>
              <a:rPr lang="en-US" sz="1900" dirty="0"/>
              <a:t>For questions on use/disclosure of PHI, security of paper documents, conversations/patient rights. </a:t>
            </a:r>
          </a:p>
          <a:p>
            <a:pPr marL="109728" indent="0">
              <a:buNone/>
            </a:pPr>
            <a:endParaRPr lang="en-US" sz="900" b="1" dirty="0"/>
          </a:p>
          <a:p>
            <a:r>
              <a:rPr lang="en-US" b="1" dirty="0"/>
              <a:t>DSP’s Security Officer</a:t>
            </a:r>
          </a:p>
          <a:p>
            <a:pPr lvl="1"/>
            <a:r>
              <a:rPr lang="en-US" b="1" dirty="0" smtClean="0"/>
              <a:t>Ms. Virginia Carter, </a:t>
            </a:r>
            <a:r>
              <a:rPr lang="en-US" dirty="0" smtClean="0">
                <a:hlinkClick r:id="rId3"/>
              </a:rPr>
              <a:t>carterv@deborahspecialists.com</a:t>
            </a:r>
            <a:endParaRPr lang="en-US" dirty="0"/>
          </a:p>
          <a:p>
            <a:pPr lvl="1"/>
            <a:r>
              <a:rPr lang="en-US" sz="1900" dirty="0" smtClean="0"/>
              <a:t>For </a:t>
            </a:r>
            <a:r>
              <a:rPr lang="en-US" sz="1900" dirty="0"/>
              <a:t>questions about security of PHI, such as encryption, </a:t>
            </a:r>
            <a:r>
              <a:rPr lang="en-US" sz="1900" dirty="0" err="1"/>
              <a:t>flashdrives</a:t>
            </a:r>
            <a:r>
              <a:rPr lang="en-US" sz="1900" dirty="0"/>
              <a:t>, security controls, passwords, malware/phishing scams.</a:t>
            </a:r>
          </a:p>
          <a:p>
            <a:pPr lvl="1"/>
            <a:endParaRPr lang="en-US" sz="900" dirty="0"/>
          </a:p>
          <a:p>
            <a:r>
              <a:rPr lang="en-US" b="1" dirty="0"/>
              <a:t>Everyone else!  (Yes, you too!!)</a:t>
            </a:r>
          </a:p>
        </p:txBody>
      </p:sp>
      <p:sp>
        <p:nvSpPr>
          <p:cNvPr id="2" name="Title 1"/>
          <p:cNvSpPr>
            <a:spLocks noGrp="1"/>
          </p:cNvSpPr>
          <p:nvPr>
            <p:ph type="title"/>
          </p:nvPr>
        </p:nvSpPr>
        <p:spPr/>
        <p:txBody>
          <a:bodyPr>
            <a:normAutofit fontScale="90000"/>
          </a:bodyPr>
          <a:lstStyle/>
          <a:p>
            <a:r>
              <a:rPr lang="en-US" dirty="0"/>
              <a:t>Who is responsible for DSP Privacy and Security…?</a:t>
            </a:r>
          </a:p>
        </p:txBody>
      </p:sp>
      <p:sp>
        <p:nvSpPr>
          <p:cNvPr id="4" name="Slide Number Placeholder 3"/>
          <p:cNvSpPr>
            <a:spLocks noGrp="1"/>
          </p:cNvSpPr>
          <p:nvPr>
            <p:ph type="sldNum" sz="quarter" idx="12"/>
          </p:nvPr>
        </p:nvSpPr>
        <p:spPr/>
        <p:txBody>
          <a:bodyPr/>
          <a:lstStyle/>
          <a:p>
            <a:fld id="{39219D47-590E-4412-968A-F33E79B44EF9}" type="slidenum">
              <a:rPr lang="en-US" smtClean="0"/>
              <a:t>6</a:t>
            </a:fld>
            <a:endParaRPr lang="en-US"/>
          </a:p>
        </p:txBody>
      </p:sp>
    </p:spTree>
    <p:extLst>
      <p:ext uri="{BB962C8B-B14F-4D97-AF65-F5344CB8AC3E}">
        <p14:creationId xmlns:p14="http://schemas.microsoft.com/office/powerpoint/2010/main" val="3201944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a:t>Because it’s the law! </a:t>
            </a:r>
          </a:p>
          <a:p>
            <a:r>
              <a:rPr lang="en-US" dirty="0"/>
              <a:t>Because there are Civil Penalties (for DSP)</a:t>
            </a:r>
          </a:p>
          <a:p>
            <a:r>
              <a:rPr lang="en-US" dirty="0"/>
              <a:t>Because there are Criminal Penalties (for DSP)</a:t>
            </a:r>
          </a:p>
          <a:p>
            <a:r>
              <a:rPr lang="en-US" dirty="0"/>
              <a:t>Reputational Consequences</a:t>
            </a:r>
          </a:p>
          <a:p>
            <a:pPr lvl="1"/>
            <a:r>
              <a:rPr lang="en-US" dirty="0"/>
              <a:t>Office of Civil Rights is posting on the “Wall of Shame” </a:t>
            </a:r>
          </a:p>
          <a:p>
            <a:pPr lvl="1"/>
            <a:r>
              <a:rPr lang="en-US" dirty="0"/>
              <a:t>Patient loss of trust in the event of a violation or Breach</a:t>
            </a:r>
          </a:p>
          <a:p>
            <a:r>
              <a:rPr lang="en-US" dirty="0"/>
              <a:t>Individual Consequences (for You)</a:t>
            </a:r>
          </a:p>
          <a:p>
            <a:pPr lvl="1"/>
            <a:r>
              <a:rPr lang="en-US" dirty="0"/>
              <a:t>Employment consequences</a:t>
            </a:r>
          </a:p>
          <a:p>
            <a:pPr lvl="1"/>
            <a:r>
              <a:rPr lang="en-US" dirty="0"/>
              <a:t>Civil/criminal sanctions for certain violations of HIPAA</a:t>
            </a:r>
          </a:p>
        </p:txBody>
      </p:sp>
      <p:sp>
        <p:nvSpPr>
          <p:cNvPr id="2" name="Title 1"/>
          <p:cNvSpPr>
            <a:spLocks noGrp="1"/>
          </p:cNvSpPr>
          <p:nvPr>
            <p:ph type="title"/>
          </p:nvPr>
        </p:nvSpPr>
        <p:spPr/>
        <p:txBody>
          <a:bodyPr>
            <a:normAutofit fontScale="90000"/>
          </a:bodyPr>
          <a:lstStyle/>
          <a:p>
            <a:r>
              <a:rPr lang="en-US" dirty="0"/>
              <a:t>Why do we care about HIPAA Compliance?? </a:t>
            </a:r>
          </a:p>
        </p:txBody>
      </p:sp>
      <p:sp>
        <p:nvSpPr>
          <p:cNvPr id="4" name="Slide Number Placeholder 3"/>
          <p:cNvSpPr>
            <a:spLocks noGrp="1"/>
          </p:cNvSpPr>
          <p:nvPr>
            <p:ph type="sldNum" sz="quarter" idx="12"/>
          </p:nvPr>
        </p:nvSpPr>
        <p:spPr/>
        <p:txBody>
          <a:bodyPr/>
          <a:lstStyle/>
          <a:p>
            <a:fld id="{39219D47-590E-4412-968A-F33E79B44EF9}" type="slidenum">
              <a:rPr lang="en-US" smtClean="0"/>
              <a:t>7</a:t>
            </a:fld>
            <a:endParaRPr lang="en-US"/>
          </a:p>
        </p:txBody>
      </p:sp>
    </p:spTree>
    <p:extLst>
      <p:ext uri="{BB962C8B-B14F-4D97-AF65-F5344CB8AC3E}">
        <p14:creationId xmlns:p14="http://schemas.microsoft.com/office/powerpoint/2010/main" val="113957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normAutofit fontScale="92500" lnSpcReduction="20000"/>
          </a:bodyPr>
          <a:lstStyle/>
          <a:p>
            <a:r>
              <a:rPr lang="en-US" dirty="0"/>
              <a:t>“Individually identifiable health information” held or transmitted by a CE or its Business Associate in any form or medium, whether electronic, on paper, or oral is considered </a:t>
            </a:r>
            <a:r>
              <a:rPr lang="en-US" b="1" dirty="0"/>
              <a:t>“</a:t>
            </a:r>
            <a:r>
              <a:rPr lang="en-US" b="1" u="sng" dirty="0"/>
              <a:t>Protected Health Information</a:t>
            </a:r>
            <a:r>
              <a:rPr lang="en-US" b="1" dirty="0"/>
              <a:t>” </a:t>
            </a:r>
            <a:r>
              <a:rPr lang="en-US" dirty="0"/>
              <a:t>(or “PHI”).</a:t>
            </a:r>
          </a:p>
          <a:p>
            <a:r>
              <a:rPr lang="en-US" dirty="0"/>
              <a:t>PHI is information, including demographic information, which relates to:</a:t>
            </a:r>
          </a:p>
          <a:p>
            <a:pPr lvl="1"/>
            <a:r>
              <a:rPr lang="en-US" dirty="0"/>
              <a:t>an individual’s past, present, or future physical or mental health or condition,</a:t>
            </a:r>
          </a:p>
          <a:p>
            <a:pPr lvl="1"/>
            <a:r>
              <a:rPr lang="en-US" dirty="0"/>
              <a:t>the provision of health care to the individual, or</a:t>
            </a:r>
          </a:p>
          <a:p>
            <a:pPr lvl="1"/>
            <a:r>
              <a:rPr lang="en-US" dirty="0"/>
              <a:t>the past, present, or future payment for the provision of health care to the individual, </a:t>
            </a:r>
            <a:r>
              <a:rPr lang="en-US" u="sng" dirty="0"/>
              <a:t>and</a:t>
            </a:r>
          </a:p>
          <a:p>
            <a:pPr lvl="1"/>
            <a:r>
              <a:rPr lang="en-US" dirty="0"/>
              <a:t>that identifies the individual or for which there is a reasonable basis to believe can be used to identify the individual. </a:t>
            </a:r>
          </a:p>
        </p:txBody>
      </p:sp>
      <p:sp>
        <p:nvSpPr>
          <p:cNvPr id="2" name="Title 1"/>
          <p:cNvSpPr>
            <a:spLocks noGrp="1"/>
          </p:cNvSpPr>
          <p:nvPr>
            <p:ph type="title"/>
          </p:nvPr>
        </p:nvSpPr>
        <p:spPr/>
        <p:txBody>
          <a:bodyPr>
            <a:normAutofit fontScale="90000"/>
          </a:bodyPr>
          <a:lstStyle/>
          <a:p>
            <a:r>
              <a:rPr lang="en-US" dirty="0"/>
              <a:t>What Health Information is “Protected”?</a:t>
            </a:r>
          </a:p>
        </p:txBody>
      </p:sp>
      <p:sp>
        <p:nvSpPr>
          <p:cNvPr id="4" name="Slide Number Placeholder 3"/>
          <p:cNvSpPr>
            <a:spLocks noGrp="1"/>
          </p:cNvSpPr>
          <p:nvPr>
            <p:ph type="sldNum" sz="quarter" idx="12"/>
          </p:nvPr>
        </p:nvSpPr>
        <p:spPr/>
        <p:txBody>
          <a:bodyPr/>
          <a:lstStyle/>
          <a:p>
            <a:fld id="{39219D47-590E-4412-968A-F33E79B44EF9}" type="slidenum">
              <a:rPr lang="en-US" smtClean="0"/>
              <a:t>8</a:t>
            </a:fld>
            <a:endParaRPr lang="en-US"/>
          </a:p>
        </p:txBody>
      </p:sp>
    </p:spTree>
    <p:extLst>
      <p:ext uri="{BB962C8B-B14F-4D97-AF65-F5344CB8AC3E}">
        <p14:creationId xmlns:p14="http://schemas.microsoft.com/office/powerpoint/2010/main" val="22577524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Information in a patient’s </a:t>
            </a:r>
            <a:r>
              <a:rPr lang="en-US" b="1" i="1" dirty="0"/>
              <a:t>medical record</a:t>
            </a:r>
            <a:r>
              <a:rPr lang="en-US" dirty="0"/>
              <a:t>  (including MRN, admission/discharge dates)</a:t>
            </a:r>
            <a:endParaRPr lang="en-US" b="1" i="1" dirty="0"/>
          </a:p>
          <a:p>
            <a:r>
              <a:rPr lang="en-US" b="1" i="1" dirty="0"/>
              <a:t>Conversations</a:t>
            </a:r>
            <a:r>
              <a:rPr lang="en-US" dirty="0"/>
              <a:t>  about a patient’s care or treatment with nurses and others</a:t>
            </a:r>
          </a:p>
          <a:p>
            <a:r>
              <a:rPr lang="en-US" b="1" i="1" dirty="0"/>
              <a:t>Billing information </a:t>
            </a:r>
          </a:p>
          <a:p>
            <a:r>
              <a:rPr lang="en-US" b="1" i="1" dirty="0"/>
              <a:t>Demographics</a:t>
            </a:r>
          </a:p>
          <a:p>
            <a:r>
              <a:rPr lang="en-US" b="1" i="1" dirty="0"/>
              <a:t>Unique identifiers </a:t>
            </a:r>
            <a:r>
              <a:rPr lang="en-US" dirty="0"/>
              <a:t>(picture of unique tattoos, unique first name, etc.) which could be used to reasonably identify the person</a:t>
            </a:r>
          </a:p>
          <a:p>
            <a:endParaRPr lang="en-US" dirty="0"/>
          </a:p>
          <a:p>
            <a:pPr marL="0" indent="0">
              <a:buNone/>
            </a:pPr>
            <a:endParaRPr lang="en-US" dirty="0"/>
          </a:p>
        </p:txBody>
      </p:sp>
      <p:sp>
        <p:nvSpPr>
          <p:cNvPr id="2" name="Title 1"/>
          <p:cNvSpPr>
            <a:spLocks noGrp="1"/>
          </p:cNvSpPr>
          <p:nvPr>
            <p:ph type="title"/>
          </p:nvPr>
        </p:nvSpPr>
        <p:spPr/>
        <p:txBody>
          <a:bodyPr>
            <a:normAutofit fontScale="90000"/>
          </a:bodyPr>
          <a:lstStyle/>
          <a:p>
            <a:r>
              <a:rPr lang="en-US" dirty="0"/>
              <a:t>What Kind of Information is PHI?</a:t>
            </a:r>
          </a:p>
        </p:txBody>
      </p:sp>
      <p:sp>
        <p:nvSpPr>
          <p:cNvPr id="4" name="Slide Number Placeholder 3"/>
          <p:cNvSpPr>
            <a:spLocks noGrp="1"/>
          </p:cNvSpPr>
          <p:nvPr>
            <p:ph type="sldNum" sz="quarter" idx="12"/>
          </p:nvPr>
        </p:nvSpPr>
        <p:spPr/>
        <p:txBody>
          <a:bodyPr/>
          <a:lstStyle/>
          <a:p>
            <a:fld id="{39219D47-590E-4412-968A-F33E79B44EF9}" type="slidenum">
              <a:rPr lang="en-US" smtClean="0"/>
              <a:t>9</a:t>
            </a:fld>
            <a:endParaRPr lang="en-US"/>
          </a:p>
        </p:txBody>
      </p:sp>
    </p:spTree>
    <p:extLst>
      <p:ext uri="{BB962C8B-B14F-4D97-AF65-F5344CB8AC3E}">
        <p14:creationId xmlns:p14="http://schemas.microsoft.com/office/powerpoint/2010/main" val="1470619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Information created or maintained by an entity </a:t>
            </a:r>
            <a:r>
              <a:rPr lang="en-US" i="1" u="sng" dirty="0"/>
              <a:t>other</a:t>
            </a:r>
            <a:r>
              <a:rPr lang="en-US" i="1" dirty="0"/>
              <a:t> </a:t>
            </a:r>
            <a:r>
              <a:rPr lang="en-US" dirty="0"/>
              <a:t>than a CE or its BA.</a:t>
            </a:r>
          </a:p>
          <a:p>
            <a:r>
              <a:rPr lang="en-US" dirty="0"/>
              <a:t>Employment records held by HR</a:t>
            </a:r>
          </a:p>
          <a:p>
            <a:pPr lvl="1"/>
            <a:r>
              <a:rPr lang="en-US" dirty="0"/>
              <a:t>FMLA, disability and sick leave requests</a:t>
            </a:r>
          </a:p>
          <a:p>
            <a:pPr lvl="1"/>
            <a:r>
              <a:rPr lang="en-US" dirty="0"/>
              <a:t>Drug screening results</a:t>
            </a:r>
          </a:p>
          <a:p>
            <a:pPr lvl="1"/>
            <a:r>
              <a:rPr lang="en-US" dirty="0"/>
              <a:t>Pre-employment physicals</a:t>
            </a:r>
          </a:p>
          <a:p>
            <a:pPr lvl="1"/>
            <a:r>
              <a:rPr lang="en-US" dirty="0"/>
              <a:t>Fitness for duty exams</a:t>
            </a:r>
          </a:p>
          <a:p>
            <a:pPr lvl="1"/>
            <a:r>
              <a:rPr lang="en-US" dirty="0"/>
              <a:t>Other employment related information, such as personnel records</a:t>
            </a:r>
          </a:p>
          <a:p>
            <a:r>
              <a:rPr lang="en-US" dirty="0"/>
              <a:t>“De-identified information”</a:t>
            </a:r>
          </a:p>
        </p:txBody>
      </p:sp>
      <p:sp>
        <p:nvSpPr>
          <p:cNvPr id="2" name="Title 1"/>
          <p:cNvSpPr>
            <a:spLocks noGrp="1"/>
          </p:cNvSpPr>
          <p:nvPr>
            <p:ph type="title"/>
          </p:nvPr>
        </p:nvSpPr>
        <p:spPr/>
        <p:txBody>
          <a:bodyPr>
            <a:normAutofit fontScale="90000"/>
          </a:bodyPr>
          <a:lstStyle/>
          <a:p>
            <a:r>
              <a:rPr lang="en-US" dirty="0"/>
              <a:t>What Information is NOT “Protected”?</a:t>
            </a:r>
          </a:p>
        </p:txBody>
      </p:sp>
      <p:sp>
        <p:nvSpPr>
          <p:cNvPr id="4" name="Slide Number Placeholder 3"/>
          <p:cNvSpPr>
            <a:spLocks noGrp="1"/>
          </p:cNvSpPr>
          <p:nvPr>
            <p:ph type="sldNum" sz="quarter" idx="12"/>
          </p:nvPr>
        </p:nvSpPr>
        <p:spPr/>
        <p:txBody>
          <a:bodyPr/>
          <a:lstStyle/>
          <a:p>
            <a:fld id="{39219D47-590E-4412-968A-F33E79B44EF9}" type="slidenum">
              <a:rPr lang="en-US" smtClean="0"/>
              <a:t>10</a:t>
            </a:fld>
            <a:endParaRPr lang="en-US"/>
          </a:p>
        </p:txBody>
      </p:sp>
    </p:spTree>
    <p:extLst>
      <p:ext uri="{BB962C8B-B14F-4D97-AF65-F5344CB8AC3E}">
        <p14:creationId xmlns:p14="http://schemas.microsoft.com/office/powerpoint/2010/main" val="2653525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What if We Remove the Patient’s Name?</a:t>
            </a:r>
            <a:endParaRPr lang="en-US" dirty="0"/>
          </a:p>
        </p:txBody>
      </p:sp>
      <p:sp>
        <p:nvSpPr>
          <p:cNvPr id="3" name="Text Placeholder 2"/>
          <p:cNvSpPr>
            <a:spLocks noGrp="1"/>
          </p:cNvSpPr>
          <p:nvPr>
            <p:ph type="body" idx="1"/>
          </p:nvPr>
        </p:nvSpPr>
        <p:spPr/>
        <p:txBody>
          <a:bodyPr/>
          <a:lstStyle/>
          <a:p>
            <a:endParaRPr lang="en-US" dirty="0"/>
          </a:p>
        </p:txBody>
      </p:sp>
      <p:sp>
        <p:nvSpPr>
          <p:cNvPr id="4" name="Text Placeholder 3"/>
          <p:cNvSpPr>
            <a:spLocks noGrp="1"/>
          </p:cNvSpPr>
          <p:nvPr>
            <p:ph type="body" sz="half" idx="3"/>
          </p:nvPr>
        </p:nvSpPr>
        <p:spPr/>
        <p:txBody>
          <a:bodyPr/>
          <a:lstStyle/>
          <a:p>
            <a:endParaRPr lang="en-US" dirty="0"/>
          </a:p>
        </p:txBody>
      </p:sp>
      <p:sp>
        <p:nvSpPr>
          <p:cNvPr id="5" name="Content Placeholder 4"/>
          <p:cNvSpPr>
            <a:spLocks noGrp="1"/>
          </p:cNvSpPr>
          <p:nvPr>
            <p:ph sz="quarter" idx="2"/>
          </p:nvPr>
        </p:nvSpPr>
        <p:spPr/>
        <p:txBody>
          <a:bodyPr>
            <a:normAutofit fontScale="92500" lnSpcReduction="20000"/>
          </a:bodyPr>
          <a:lstStyle/>
          <a:p>
            <a:r>
              <a:rPr lang="en-US" sz="1600" b="1" dirty="0"/>
              <a:t>Names</a:t>
            </a:r>
          </a:p>
          <a:p>
            <a:pPr marL="365760" lvl="1" indent="-256032">
              <a:spcBef>
                <a:spcPts val="400"/>
              </a:spcBef>
              <a:buSzPct val="68000"/>
              <a:buFont typeface="Wingdings 3"/>
              <a:buChar char=""/>
            </a:pPr>
            <a:r>
              <a:rPr lang="en-US" sz="1600" b="1" dirty="0"/>
              <a:t>All geographic subdivisions smaller than a state,</a:t>
            </a:r>
            <a:r>
              <a:rPr lang="en-US" sz="1600" dirty="0"/>
              <a:t> including street address, city, county, precinct, ZIP code, and their equivalent geocodes, except for the initial three digits of the ZIP code in certain circumstances</a:t>
            </a:r>
          </a:p>
          <a:p>
            <a:pPr marL="365760" lvl="1" indent="-256032">
              <a:spcBef>
                <a:spcPts val="400"/>
              </a:spcBef>
              <a:buSzPct val="68000"/>
              <a:buFont typeface="Wingdings 3"/>
              <a:buChar char=""/>
            </a:pPr>
            <a:r>
              <a:rPr lang="en-US" sz="1600" b="1" dirty="0"/>
              <a:t>Telephone numbers, Fax numbers,      </a:t>
            </a:r>
          </a:p>
          <a:p>
            <a:pPr marL="365760" lvl="1" indent="-256032">
              <a:spcBef>
                <a:spcPts val="400"/>
              </a:spcBef>
              <a:buSzPct val="68000"/>
              <a:buFont typeface="Wingdings 3"/>
              <a:buChar char=""/>
            </a:pPr>
            <a:r>
              <a:rPr lang="en-US" sz="1600" b="1" dirty="0"/>
              <a:t>Email addresses</a:t>
            </a:r>
          </a:p>
          <a:p>
            <a:pPr marL="365760" lvl="1" indent="-256032">
              <a:spcBef>
                <a:spcPts val="400"/>
              </a:spcBef>
              <a:buSzPct val="68000"/>
              <a:buFont typeface="Wingdings 3"/>
              <a:buChar char=""/>
            </a:pPr>
            <a:r>
              <a:rPr lang="en-US" sz="1500" b="1" dirty="0"/>
              <a:t>All elements of dates!! (except year) where directly related to an individual, </a:t>
            </a:r>
            <a:r>
              <a:rPr lang="en-US" sz="1500" dirty="0"/>
              <a:t>including </a:t>
            </a:r>
            <a:r>
              <a:rPr lang="en-US" sz="1600" b="1" dirty="0"/>
              <a:t>birth date, admission date, discharge date, death date, and all ages over 89 and all elements of dates (including year) indicative of such age </a:t>
            </a:r>
            <a:r>
              <a:rPr lang="en-US" sz="1600" dirty="0"/>
              <a:t>(but such may be aggregated into a single category of age 90 or older)</a:t>
            </a:r>
            <a:endParaRPr lang="en-US" sz="1500" b="1" dirty="0"/>
          </a:p>
          <a:p>
            <a:endParaRPr lang="en-US" dirty="0"/>
          </a:p>
          <a:p>
            <a:endParaRPr lang="en-US" dirty="0"/>
          </a:p>
        </p:txBody>
      </p:sp>
      <p:sp>
        <p:nvSpPr>
          <p:cNvPr id="6" name="Content Placeholder 5"/>
          <p:cNvSpPr>
            <a:spLocks noGrp="1"/>
          </p:cNvSpPr>
          <p:nvPr>
            <p:ph sz="quarter" idx="4"/>
          </p:nvPr>
        </p:nvSpPr>
        <p:spPr/>
        <p:txBody>
          <a:bodyPr>
            <a:normAutofit fontScale="92500"/>
          </a:bodyPr>
          <a:lstStyle/>
          <a:p>
            <a:pPr marL="365760" lvl="1" indent="-256032">
              <a:spcBef>
                <a:spcPts val="0"/>
              </a:spcBef>
              <a:buSzPct val="68000"/>
              <a:buFont typeface="Wingdings 3"/>
              <a:buChar char=""/>
            </a:pPr>
            <a:r>
              <a:rPr lang="en-US" sz="1900" b="1" dirty="0"/>
              <a:t>Social Security Numbers </a:t>
            </a:r>
          </a:p>
          <a:p>
            <a:pPr marL="365760" lvl="1" indent="-256032">
              <a:spcBef>
                <a:spcPts val="0"/>
              </a:spcBef>
              <a:buSzPct val="68000"/>
              <a:buFont typeface="Wingdings 3"/>
              <a:buChar char=""/>
            </a:pPr>
            <a:r>
              <a:rPr lang="en-US" sz="1900" b="1" dirty="0"/>
              <a:t>Medical Record Numbers</a:t>
            </a:r>
          </a:p>
          <a:p>
            <a:pPr marL="365760" lvl="1" indent="-256032">
              <a:spcBef>
                <a:spcPts val="0"/>
              </a:spcBef>
              <a:buSzPct val="68000"/>
              <a:buFont typeface="Wingdings 3"/>
              <a:buChar char=""/>
            </a:pPr>
            <a:r>
              <a:rPr lang="en-US" sz="1900" b="1" dirty="0"/>
              <a:t>Health Plan Beneficiary Numbers</a:t>
            </a:r>
          </a:p>
          <a:p>
            <a:pPr marL="365760" lvl="1" indent="-256032">
              <a:spcBef>
                <a:spcPts val="0"/>
              </a:spcBef>
              <a:buSzPct val="68000"/>
              <a:buFont typeface="Wingdings 3"/>
              <a:buChar char=""/>
            </a:pPr>
            <a:r>
              <a:rPr lang="en-US" sz="1900" b="1" dirty="0"/>
              <a:t>Account Numbers</a:t>
            </a:r>
          </a:p>
          <a:p>
            <a:r>
              <a:rPr lang="en-US" sz="1900" b="1" dirty="0"/>
              <a:t>Vehicle Identifiers/ License Plate Numbers, Device Identifiers and Serial Numbers</a:t>
            </a:r>
          </a:p>
          <a:p>
            <a:r>
              <a:rPr lang="en-US" sz="1900" b="1" dirty="0"/>
              <a:t>URLs, IP addresses</a:t>
            </a:r>
          </a:p>
          <a:p>
            <a:pPr marL="365760" lvl="1" indent="-256032">
              <a:spcBef>
                <a:spcPts val="0"/>
              </a:spcBef>
              <a:buSzPct val="68000"/>
              <a:buFont typeface="Wingdings 3"/>
              <a:buChar char=""/>
            </a:pPr>
            <a:r>
              <a:rPr lang="en-US" sz="1900" b="1" dirty="0"/>
              <a:t>Biometric Identifiers</a:t>
            </a:r>
          </a:p>
          <a:p>
            <a:pPr marL="365760" lvl="1" indent="-256032">
              <a:spcBef>
                <a:spcPts val="0"/>
              </a:spcBef>
              <a:buSzPct val="68000"/>
              <a:buFont typeface="Wingdings 3"/>
              <a:buChar char=""/>
            </a:pPr>
            <a:r>
              <a:rPr lang="en-US" sz="1900" b="1" dirty="0"/>
              <a:t>Full-Face Photographs, </a:t>
            </a:r>
          </a:p>
          <a:p>
            <a:pPr marL="365760" lvl="1" indent="-256032">
              <a:spcBef>
                <a:spcPts val="0"/>
              </a:spcBef>
              <a:buSzPct val="68000"/>
              <a:buFont typeface="Wingdings 3"/>
              <a:buChar char=""/>
            </a:pPr>
            <a:r>
              <a:rPr lang="en-US" sz="1900" b="1" dirty="0"/>
              <a:t>Any Other Unique Identifying Number, Characteristic or Code.</a:t>
            </a:r>
          </a:p>
          <a:p>
            <a:endParaRPr lang="en-US" sz="1400" b="1" dirty="0"/>
          </a:p>
        </p:txBody>
      </p:sp>
      <p:sp>
        <p:nvSpPr>
          <p:cNvPr id="7" name="Slide Number Placeholder 6"/>
          <p:cNvSpPr>
            <a:spLocks noGrp="1"/>
          </p:cNvSpPr>
          <p:nvPr>
            <p:ph type="sldNum" sz="quarter" idx="12"/>
          </p:nvPr>
        </p:nvSpPr>
        <p:spPr/>
        <p:txBody>
          <a:bodyPr/>
          <a:lstStyle/>
          <a:p>
            <a:fld id="{39219D47-590E-4412-968A-F33E79B44EF9}" type="slidenum">
              <a:rPr lang="en-US" smtClean="0"/>
              <a:t>11</a:t>
            </a:fld>
            <a:endParaRPr lang="en-US"/>
          </a:p>
        </p:txBody>
      </p:sp>
    </p:spTree>
    <p:extLst>
      <p:ext uri="{BB962C8B-B14F-4D97-AF65-F5344CB8AC3E}">
        <p14:creationId xmlns:p14="http://schemas.microsoft.com/office/powerpoint/2010/main" val="1455297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5029200"/>
          </a:xfrm>
        </p:spPr>
        <p:txBody>
          <a:bodyPr>
            <a:noAutofit/>
          </a:bodyPr>
          <a:lstStyle/>
          <a:p>
            <a:pPr marL="109728" indent="0">
              <a:buNone/>
            </a:pPr>
            <a:endParaRPr lang="en-US" sz="1800" dirty="0"/>
          </a:p>
          <a:p>
            <a:pPr marL="109728" indent="0">
              <a:buNone/>
            </a:pPr>
            <a:endParaRPr lang="en-US" sz="1800" dirty="0"/>
          </a:p>
          <a:p>
            <a:r>
              <a:rPr lang="en-US" sz="1800" dirty="0"/>
              <a:t>The CE must also NOT have </a:t>
            </a:r>
            <a:r>
              <a:rPr lang="en-US" sz="1800" u="sng" dirty="0"/>
              <a:t>actual knowledge </a:t>
            </a:r>
            <a:r>
              <a:rPr lang="en-US" sz="1800" dirty="0"/>
              <a:t>that the information that is disclosed could be used alone or in combination with other information to identify an individual who is a subject of the information.</a:t>
            </a:r>
          </a:p>
          <a:p>
            <a:endParaRPr lang="en-US" sz="1800" dirty="0"/>
          </a:p>
          <a:p>
            <a:pPr marL="109728" indent="0">
              <a:buNone/>
            </a:pPr>
            <a:endParaRPr lang="en-US" sz="1800" dirty="0"/>
          </a:p>
          <a:p>
            <a:pPr lvl="1"/>
            <a:endParaRPr lang="en-US" sz="1050" dirty="0"/>
          </a:p>
          <a:p>
            <a:endParaRPr lang="en-US" sz="1600" dirty="0"/>
          </a:p>
          <a:p>
            <a:endParaRPr lang="en-US" sz="1050" dirty="0"/>
          </a:p>
        </p:txBody>
      </p:sp>
      <p:sp>
        <p:nvSpPr>
          <p:cNvPr id="2" name="Title 1"/>
          <p:cNvSpPr>
            <a:spLocks noGrp="1"/>
          </p:cNvSpPr>
          <p:nvPr>
            <p:ph type="title"/>
          </p:nvPr>
        </p:nvSpPr>
        <p:spPr>
          <a:xfrm>
            <a:off x="457200" y="274638"/>
            <a:ext cx="8229600" cy="1325562"/>
          </a:xfrm>
        </p:spPr>
        <p:txBody>
          <a:bodyPr>
            <a:noAutofit/>
          </a:bodyPr>
          <a:lstStyle/>
          <a:p>
            <a:r>
              <a:rPr lang="en-US" sz="3600" dirty="0"/>
              <a:t>What if We Remove the Patient’s Name?</a:t>
            </a:r>
          </a:p>
        </p:txBody>
      </p:sp>
      <p:sp>
        <p:nvSpPr>
          <p:cNvPr id="4" name="Slide Number Placeholder 3"/>
          <p:cNvSpPr>
            <a:spLocks noGrp="1"/>
          </p:cNvSpPr>
          <p:nvPr>
            <p:ph type="sldNum" sz="quarter" idx="12"/>
          </p:nvPr>
        </p:nvSpPr>
        <p:spPr/>
        <p:txBody>
          <a:bodyPr/>
          <a:lstStyle/>
          <a:p>
            <a:fld id="{39219D47-590E-4412-968A-F33E79B44EF9}" type="slidenum">
              <a:rPr lang="en-US" smtClean="0"/>
              <a:t>12</a:t>
            </a:fld>
            <a:endParaRPr lang="en-US"/>
          </a:p>
        </p:txBody>
      </p:sp>
    </p:spTree>
    <p:extLst>
      <p:ext uri="{BB962C8B-B14F-4D97-AF65-F5344CB8AC3E}">
        <p14:creationId xmlns:p14="http://schemas.microsoft.com/office/powerpoint/2010/main" val="1819546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A CE may, </a:t>
            </a:r>
            <a:r>
              <a:rPr lang="en-US" i="1" dirty="0"/>
              <a:t>without patient authorization</a:t>
            </a:r>
            <a:r>
              <a:rPr lang="en-US" dirty="0"/>
              <a:t>, use/disclose PHI for:</a:t>
            </a:r>
          </a:p>
          <a:p>
            <a:pPr lvl="1"/>
            <a:r>
              <a:rPr lang="en-US" u="sng" dirty="0"/>
              <a:t>Treatment</a:t>
            </a:r>
            <a:r>
              <a:rPr lang="en-US" dirty="0"/>
              <a:t> ~ use, and/or disclose PHI to schedule appointments, to another healthcare provider or specialist, for coordination or management of care.</a:t>
            </a:r>
          </a:p>
          <a:p>
            <a:pPr lvl="1"/>
            <a:r>
              <a:rPr lang="en-US" u="sng" dirty="0"/>
              <a:t>Payment</a:t>
            </a:r>
            <a:r>
              <a:rPr lang="en-US" dirty="0"/>
              <a:t> ~ use, and/or disclose PHI to Medicare, Medicaid, HMOs, others, for billing, adjustment, etc.</a:t>
            </a:r>
          </a:p>
          <a:p>
            <a:pPr lvl="1"/>
            <a:r>
              <a:rPr lang="en-US" u="sng" dirty="0"/>
              <a:t>Health Care Operations</a:t>
            </a:r>
            <a:r>
              <a:rPr lang="en-US" dirty="0"/>
              <a:t> ~ use, and/or disclose PHI, to allow the CE to function as a business (i.e., use by consultants, for strategic planning, competence of providers, litigation).</a:t>
            </a:r>
          </a:p>
          <a:p>
            <a:r>
              <a:rPr lang="en-US" b="1" u="sng" dirty="0"/>
              <a:t>Other Uses/Disclosures Generally Require Patient Authorization!  </a:t>
            </a:r>
            <a:r>
              <a:rPr lang="en-US" b="1" dirty="0"/>
              <a:t>(Reporters, social media, marketing, fundraising, research, “sale of PHI”)</a:t>
            </a:r>
            <a:endParaRPr lang="en-US" b="1" u="sng" dirty="0"/>
          </a:p>
        </p:txBody>
      </p:sp>
      <p:sp>
        <p:nvSpPr>
          <p:cNvPr id="2" name="Title 1"/>
          <p:cNvSpPr>
            <a:spLocks noGrp="1"/>
          </p:cNvSpPr>
          <p:nvPr>
            <p:ph type="title"/>
          </p:nvPr>
        </p:nvSpPr>
        <p:spPr/>
        <p:txBody>
          <a:bodyPr>
            <a:normAutofit/>
          </a:bodyPr>
          <a:lstStyle/>
          <a:p>
            <a:r>
              <a:rPr lang="en-US" dirty="0"/>
              <a:t>When can we….?</a:t>
            </a:r>
          </a:p>
        </p:txBody>
      </p:sp>
      <p:sp>
        <p:nvSpPr>
          <p:cNvPr id="4" name="Slide Number Placeholder 3"/>
          <p:cNvSpPr>
            <a:spLocks noGrp="1"/>
          </p:cNvSpPr>
          <p:nvPr>
            <p:ph type="sldNum" sz="quarter" idx="12"/>
          </p:nvPr>
        </p:nvSpPr>
        <p:spPr/>
        <p:txBody>
          <a:bodyPr/>
          <a:lstStyle/>
          <a:p>
            <a:fld id="{39219D47-590E-4412-968A-F33E79B44EF9}" type="slidenum">
              <a:rPr lang="en-US" smtClean="0"/>
              <a:t>13</a:t>
            </a:fld>
            <a:endParaRPr lang="en-US"/>
          </a:p>
        </p:txBody>
      </p:sp>
    </p:spTree>
    <p:extLst>
      <p:ext uri="{BB962C8B-B14F-4D97-AF65-F5344CB8AC3E}">
        <p14:creationId xmlns:p14="http://schemas.microsoft.com/office/powerpoint/2010/main" val="3591779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330891"/>
          </a:xfrm>
        </p:spPr>
        <p:txBody>
          <a:bodyPr>
            <a:normAutofit fontScale="77500" lnSpcReduction="20000"/>
          </a:bodyPr>
          <a:lstStyle/>
          <a:p>
            <a:r>
              <a:rPr lang="en-US" dirty="0"/>
              <a:t>Disclosures for </a:t>
            </a:r>
            <a:r>
              <a:rPr lang="en-US" u="sng" dirty="0">
                <a:solidFill>
                  <a:srgbClr val="FF0000"/>
                </a:solidFill>
              </a:rPr>
              <a:t>Public Health Activities</a:t>
            </a:r>
            <a:r>
              <a:rPr lang="en-US" dirty="0">
                <a:solidFill>
                  <a:srgbClr val="FF0000"/>
                </a:solidFill>
              </a:rPr>
              <a:t> </a:t>
            </a:r>
            <a:r>
              <a:rPr lang="en-US" dirty="0"/>
              <a:t>~ allows disclosure to public health authorities </a:t>
            </a:r>
            <a:r>
              <a:rPr lang="en-US" b="1" i="1" dirty="0"/>
              <a:t>without authorization </a:t>
            </a:r>
            <a:r>
              <a:rPr lang="en-US" dirty="0"/>
              <a:t>to prevent/control disease, injury, disability (DOH, CDC, local health authorities to report coronavirus presumptive positive) </a:t>
            </a:r>
          </a:p>
          <a:p>
            <a:r>
              <a:rPr lang="en-US" dirty="0"/>
              <a:t>Disclosure of </a:t>
            </a:r>
            <a:r>
              <a:rPr lang="en-US" u="sng" dirty="0">
                <a:solidFill>
                  <a:srgbClr val="FF0000"/>
                </a:solidFill>
              </a:rPr>
              <a:t>Decedent PHI</a:t>
            </a:r>
            <a:r>
              <a:rPr lang="en-US" dirty="0">
                <a:solidFill>
                  <a:srgbClr val="FF0000"/>
                </a:solidFill>
              </a:rPr>
              <a:t> </a:t>
            </a:r>
            <a:r>
              <a:rPr lang="en-US" dirty="0"/>
              <a:t>after 50 years from death or, if &lt;50, in limited circumstances </a:t>
            </a:r>
            <a:r>
              <a:rPr lang="en-US" b="1" i="1" dirty="0"/>
              <a:t>without authorization</a:t>
            </a:r>
            <a:r>
              <a:rPr lang="en-US" dirty="0"/>
              <a:t>  ~ allows for alert to law enforcement if suspicious circumstances; to coroners/medical examiners/funeral directors/OPOs; research relating solely to decedents). </a:t>
            </a:r>
            <a:r>
              <a:rPr lang="en-US" b="1" dirty="0"/>
              <a:t>Otherwise, generally can only be shared with/authorized by Executor/Executrix.</a:t>
            </a:r>
            <a:endParaRPr lang="en-US" b="1" u="sng" dirty="0"/>
          </a:p>
          <a:p>
            <a:endParaRPr lang="en-US" dirty="0"/>
          </a:p>
          <a:p>
            <a:pPr marL="109728" indent="0">
              <a:buNone/>
            </a:pPr>
            <a:r>
              <a:rPr lang="en-US" b="1" dirty="0"/>
              <a:t>ALWAYS CONSULT WITH PRIVACY OFFICER AND/OR LEGAL FOR “OTHER EXCEPTIONS”</a:t>
            </a:r>
          </a:p>
        </p:txBody>
      </p:sp>
      <p:sp>
        <p:nvSpPr>
          <p:cNvPr id="2" name="Title 1"/>
          <p:cNvSpPr>
            <a:spLocks noGrp="1"/>
          </p:cNvSpPr>
          <p:nvPr>
            <p:ph type="title"/>
          </p:nvPr>
        </p:nvSpPr>
        <p:spPr/>
        <p:txBody>
          <a:bodyPr>
            <a:normAutofit fontScale="90000"/>
          </a:bodyPr>
          <a:lstStyle/>
          <a:p>
            <a:r>
              <a:rPr lang="en-US" dirty="0"/>
              <a:t>. . . EXCEPT where </a:t>
            </a:r>
            <a:r>
              <a:rPr lang="en-US" i="1" dirty="0"/>
              <a:t>Other</a:t>
            </a:r>
            <a:r>
              <a:rPr lang="en-US" dirty="0"/>
              <a:t> Exceptions Apply, such as . . ..</a:t>
            </a:r>
          </a:p>
        </p:txBody>
      </p:sp>
      <p:sp>
        <p:nvSpPr>
          <p:cNvPr id="4" name="Slide Number Placeholder 3"/>
          <p:cNvSpPr>
            <a:spLocks noGrp="1"/>
          </p:cNvSpPr>
          <p:nvPr>
            <p:ph type="sldNum" sz="quarter" idx="12"/>
          </p:nvPr>
        </p:nvSpPr>
        <p:spPr/>
        <p:txBody>
          <a:bodyPr/>
          <a:lstStyle/>
          <a:p>
            <a:fld id="{39219D47-590E-4412-968A-F33E79B44EF9}" type="slidenum">
              <a:rPr lang="en-US" smtClean="0"/>
              <a:t>14</a:t>
            </a:fld>
            <a:endParaRPr lang="en-US"/>
          </a:p>
        </p:txBody>
      </p:sp>
    </p:spTree>
    <p:extLst>
      <p:ext uri="{BB962C8B-B14F-4D97-AF65-F5344CB8AC3E}">
        <p14:creationId xmlns:p14="http://schemas.microsoft.com/office/powerpoint/2010/main" val="1588298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800600"/>
          </a:xfrm>
        </p:spPr>
        <p:txBody>
          <a:bodyPr>
            <a:noAutofit/>
          </a:bodyPr>
          <a:lstStyle/>
          <a:p>
            <a:r>
              <a:rPr lang="en-US" sz="2000" b="1" u="sng" dirty="0"/>
              <a:t>Emergency Situations </a:t>
            </a:r>
            <a:r>
              <a:rPr lang="en-US" sz="2000" dirty="0"/>
              <a:t>~ work to address the emergency. Use minimum necessary and disclose limited PHI only to those individuals who can help resolve the emergency situation (i.e., emergency medical personnel).  </a:t>
            </a:r>
          </a:p>
          <a:p>
            <a:endParaRPr lang="en-US" sz="2000" dirty="0"/>
          </a:p>
          <a:p>
            <a:r>
              <a:rPr lang="en-US" sz="2000" b="1" u="sng" dirty="0"/>
              <a:t>Family and Friends </a:t>
            </a:r>
            <a:r>
              <a:rPr lang="en-US" sz="2000" dirty="0"/>
              <a:t>~ generally, no special exception if they call to ask for information on a patient. We generally need to have patient authorization signed allowing disclosure. BUT, for example, if the family/friend is in the room and the patient does not object, or patient has designated as authorized to receive info/results, the provider can infer it is permissible to discuss in front of them.</a:t>
            </a:r>
          </a:p>
          <a:p>
            <a:pPr marL="109728" indent="0">
              <a:buNone/>
            </a:pPr>
            <a:endParaRPr lang="en-US" sz="2000" b="1" dirty="0"/>
          </a:p>
          <a:p>
            <a:pPr marL="109728" indent="0">
              <a:buNone/>
            </a:pPr>
            <a:r>
              <a:rPr lang="en-US" sz="2000" b="1" dirty="0"/>
              <a:t>ALWAYS CONSULT WITH PRIVACY OFFICER AND/OR LEGAL FOR “OTHER EXCEPTIONS”</a:t>
            </a:r>
          </a:p>
          <a:p>
            <a:endParaRPr lang="en-US" sz="2000" dirty="0"/>
          </a:p>
          <a:p>
            <a:pPr marL="109728" indent="0">
              <a:buNone/>
            </a:pPr>
            <a:endParaRPr lang="en-US" sz="2000" dirty="0"/>
          </a:p>
        </p:txBody>
      </p:sp>
      <p:sp>
        <p:nvSpPr>
          <p:cNvPr id="2" name="Title 1"/>
          <p:cNvSpPr>
            <a:spLocks noGrp="1"/>
          </p:cNvSpPr>
          <p:nvPr>
            <p:ph type="title"/>
          </p:nvPr>
        </p:nvSpPr>
        <p:spPr/>
        <p:txBody>
          <a:bodyPr>
            <a:normAutofit/>
          </a:bodyPr>
          <a:lstStyle/>
          <a:p>
            <a:r>
              <a:rPr lang="en-US" dirty="0"/>
              <a:t>And what about…?</a:t>
            </a:r>
          </a:p>
        </p:txBody>
      </p:sp>
      <p:sp>
        <p:nvSpPr>
          <p:cNvPr id="4" name="Slide Number Placeholder 3"/>
          <p:cNvSpPr>
            <a:spLocks noGrp="1"/>
          </p:cNvSpPr>
          <p:nvPr>
            <p:ph type="sldNum" sz="quarter" idx="12"/>
          </p:nvPr>
        </p:nvSpPr>
        <p:spPr/>
        <p:txBody>
          <a:bodyPr/>
          <a:lstStyle/>
          <a:p>
            <a:fld id="{39219D47-590E-4412-968A-F33E79B44EF9}" type="slidenum">
              <a:rPr lang="en-US" smtClean="0"/>
              <a:t>15</a:t>
            </a:fld>
            <a:endParaRPr lang="en-US"/>
          </a:p>
        </p:txBody>
      </p:sp>
    </p:spTree>
    <p:extLst>
      <p:ext uri="{BB962C8B-B14F-4D97-AF65-F5344CB8AC3E}">
        <p14:creationId xmlns:p14="http://schemas.microsoft.com/office/powerpoint/2010/main" val="6066567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marL="0" indent="0">
              <a:buNone/>
            </a:pPr>
            <a:endParaRPr lang="en-US" sz="900" dirty="0"/>
          </a:p>
          <a:p>
            <a:endParaRPr lang="en-US" sz="1400" dirty="0"/>
          </a:p>
          <a:p>
            <a:pPr marL="109728" indent="0">
              <a:buNone/>
            </a:pPr>
            <a:endParaRPr lang="en-US" sz="1400" u="sng" dirty="0"/>
          </a:p>
          <a:p>
            <a:pPr marL="109728" indent="0">
              <a:buNone/>
            </a:pPr>
            <a:endParaRPr lang="en-US" sz="1400" u="sng" dirty="0"/>
          </a:p>
          <a:p>
            <a:pPr marL="109728" indent="0">
              <a:buNone/>
            </a:pPr>
            <a:endParaRPr lang="en-US" sz="1400" u="sng" dirty="0"/>
          </a:p>
          <a:p>
            <a:pPr marL="109728" indent="0">
              <a:buNone/>
            </a:pPr>
            <a:endParaRPr lang="en-US" sz="1400" u="sng" dirty="0"/>
          </a:p>
          <a:p>
            <a:pPr marL="109728" indent="0">
              <a:buNone/>
            </a:pPr>
            <a:endParaRPr lang="en-US" sz="1400" u="sng" dirty="0"/>
          </a:p>
          <a:p>
            <a:pPr marL="109728" indent="0">
              <a:buNone/>
            </a:pPr>
            <a:endParaRPr lang="en-US" sz="1400" u="sng" dirty="0"/>
          </a:p>
          <a:p>
            <a:pPr marL="109728" indent="0">
              <a:buNone/>
            </a:pPr>
            <a:endParaRPr lang="en-US" sz="1400" u="sng" dirty="0"/>
          </a:p>
          <a:p>
            <a:pPr marL="109728" indent="0">
              <a:buNone/>
            </a:pPr>
            <a:endParaRPr lang="en-US" sz="1400" u="sng" dirty="0"/>
          </a:p>
          <a:p>
            <a:pPr marL="109728" indent="0">
              <a:buNone/>
            </a:pPr>
            <a:r>
              <a:rPr lang="en-US" sz="1800" u="sng" dirty="0"/>
              <a:t>Substance Use/Alcohol Disorder Patient Records are subject to HIGHER PROTECTION than HIPAA. Disclosure of Part 2 Program records requires written consent (including non-emergency Treatment).</a:t>
            </a:r>
          </a:p>
          <a:p>
            <a:pPr marL="109728" indent="0">
              <a:buNone/>
            </a:pPr>
            <a:endParaRPr lang="en-US" sz="1800" u="sng" dirty="0"/>
          </a:p>
          <a:p>
            <a:pPr marL="109728" indent="0">
              <a:buNone/>
            </a:pPr>
            <a:r>
              <a:rPr lang="en-US" sz="1800" u="sng" dirty="0"/>
              <a:t>Mental Health, HIV/AIDS, STD and Genetic Information may also be subject to HIGHER PROTECTION than HIPAA and different state consent requirements.  </a:t>
            </a:r>
          </a:p>
        </p:txBody>
      </p:sp>
      <p:sp>
        <p:nvSpPr>
          <p:cNvPr id="2" name="Title 1"/>
          <p:cNvSpPr>
            <a:spLocks noGrp="1"/>
          </p:cNvSpPr>
          <p:nvPr>
            <p:ph type="title"/>
          </p:nvPr>
        </p:nvSpPr>
        <p:spPr/>
        <p:txBody>
          <a:bodyPr>
            <a:normAutofit/>
          </a:bodyPr>
          <a:lstStyle/>
          <a:p>
            <a:r>
              <a:rPr lang="en-US" dirty="0"/>
              <a:t>And what about…?</a:t>
            </a:r>
          </a:p>
        </p:txBody>
      </p:sp>
      <p:sp>
        <p:nvSpPr>
          <p:cNvPr id="4" name="Slide Number Placeholder 3"/>
          <p:cNvSpPr>
            <a:spLocks noGrp="1"/>
          </p:cNvSpPr>
          <p:nvPr>
            <p:ph type="sldNum" sz="quarter" idx="12"/>
          </p:nvPr>
        </p:nvSpPr>
        <p:spPr/>
        <p:txBody>
          <a:bodyPr/>
          <a:lstStyle/>
          <a:p>
            <a:fld id="{39219D47-590E-4412-968A-F33E79B44EF9}" type="slidenum">
              <a:rPr lang="en-US" smtClean="0"/>
              <a:t>16</a:t>
            </a:fld>
            <a:endParaRPr lang="en-US"/>
          </a:p>
        </p:txBody>
      </p:sp>
      <p:pic>
        <p:nvPicPr>
          <p:cNvPr id="5" name="Picture 4">
            <a:extLst>
              <a:ext uri="{FF2B5EF4-FFF2-40B4-BE49-F238E27FC236}">
                <a16:creationId xmlns="" xmlns:a16="http://schemas.microsoft.com/office/drawing/2014/main" id="{9CE13596-86CB-4D0C-8EF4-F048555BB4A1}"/>
              </a:ext>
            </a:extLst>
          </p:cNvPr>
          <p:cNvPicPr>
            <a:picLocks noChangeAspect="1"/>
          </p:cNvPicPr>
          <p:nvPr/>
        </p:nvPicPr>
        <p:blipFill>
          <a:blip r:embed="rId3"/>
          <a:stretch>
            <a:fillRect/>
          </a:stretch>
        </p:blipFill>
        <p:spPr>
          <a:xfrm>
            <a:off x="1709737" y="1621631"/>
            <a:ext cx="5724525" cy="1785938"/>
          </a:xfrm>
          <a:prstGeom prst="rect">
            <a:avLst/>
          </a:prstGeom>
        </p:spPr>
      </p:pic>
    </p:spTree>
    <p:extLst>
      <p:ext uri="{BB962C8B-B14F-4D97-AF65-F5344CB8AC3E}">
        <p14:creationId xmlns:p14="http://schemas.microsoft.com/office/powerpoint/2010/main" val="18247511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Only use/disclose the “minimum necessary” PHI to accomplish the purpose.</a:t>
            </a:r>
          </a:p>
          <a:p>
            <a:pPr lvl="1"/>
            <a:r>
              <a:rPr lang="en-US" dirty="0">
                <a:solidFill>
                  <a:srgbClr val="00B050"/>
                </a:solidFill>
              </a:rPr>
              <a:t>OK</a:t>
            </a:r>
            <a:r>
              <a:rPr lang="en-US" dirty="0"/>
              <a:t> – viewing the entire medical record for direct treatment purposes</a:t>
            </a:r>
          </a:p>
          <a:p>
            <a:pPr lvl="1"/>
            <a:r>
              <a:rPr lang="en-US" dirty="0">
                <a:solidFill>
                  <a:srgbClr val="00B050"/>
                </a:solidFill>
              </a:rPr>
              <a:t>OK </a:t>
            </a:r>
            <a:r>
              <a:rPr lang="en-US" dirty="0"/>
              <a:t>– viewing the patient’s demographics for appointment scheduling</a:t>
            </a:r>
          </a:p>
          <a:p>
            <a:pPr lvl="1"/>
            <a:r>
              <a:rPr lang="en-US" dirty="0">
                <a:solidFill>
                  <a:srgbClr val="00B050"/>
                </a:solidFill>
              </a:rPr>
              <a:t>OK </a:t>
            </a:r>
            <a:r>
              <a:rPr lang="en-US" dirty="0"/>
              <a:t>– if patient has asked for copy of </a:t>
            </a:r>
            <a:r>
              <a:rPr lang="en-US" u="sng" dirty="0"/>
              <a:t>entire</a:t>
            </a:r>
            <a:r>
              <a:rPr lang="en-US" dirty="0"/>
              <a:t> medical record</a:t>
            </a:r>
          </a:p>
          <a:p>
            <a:pPr lvl="1"/>
            <a:r>
              <a:rPr lang="en-US" dirty="0">
                <a:solidFill>
                  <a:srgbClr val="FF0000"/>
                </a:solidFill>
              </a:rPr>
              <a:t>NOT OK </a:t>
            </a:r>
            <a:r>
              <a:rPr lang="en-US" dirty="0"/>
              <a:t>– viewing the patient’s medical record if you have no legitimate job reason </a:t>
            </a:r>
          </a:p>
          <a:p>
            <a:pPr lvl="1"/>
            <a:r>
              <a:rPr lang="en-US" dirty="0">
                <a:solidFill>
                  <a:srgbClr val="FF0000"/>
                </a:solidFill>
              </a:rPr>
              <a:t>NOT OK </a:t>
            </a:r>
            <a:r>
              <a:rPr lang="en-US" dirty="0"/>
              <a:t>– sending the entire medical record when the requestor asked </a:t>
            </a:r>
            <a:r>
              <a:rPr lang="en-US" i="1" dirty="0"/>
              <a:t>only </a:t>
            </a:r>
            <a:r>
              <a:rPr lang="en-US" dirty="0"/>
              <a:t>for a specific visit or physician visits.  </a:t>
            </a:r>
          </a:p>
          <a:p>
            <a:endParaRPr lang="en-US" dirty="0"/>
          </a:p>
        </p:txBody>
      </p:sp>
      <p:sp>
        <p:nvSpPr>
          <p:cNvPr id="3" name="Title 2"/>
          <p:cNvSpPr>
            <a:spLocks noGrp="1"/>
          </p:cNvSpPr>
          <p:nvPr>
            <p:ph type="title"/>
          </p:nvPr>
        </p:nvSpPr>
        <p:spPr/>
        <p:txBody>
          <a:bodyPr>
            <a:normAutofit fontScale="90000"/>
          </a:bodyPr>
          <a:lstStyle/>
          <a:p>
            <a:r>
              <a:rPr lang="en-US" dirty="0"/>
              <a:t>How much…? The HIPAA Golden Rule</a:t>
            </a:r>
          </a:p>
        </p:txBody>
      </p:sp>
      <p:sp>
        <p:nvSpPr>
          <p:cNvPr id="4" name="Slide Number Placeholder 3"/>
          <p:cNvSpPr>
            <a:spLocks noGrp="1"/>
          </p:cNvSpPr>
          <p:nvPr>
            <p:ph type="sldNum" sz="quarter" idx="12"/>
          </p:nvPr>
        </p:nvSpPr>
        <p:spPr/>
        <p:txBody>
          <a:bodyPr/>
          <a:lstStyle/>
          <a:p>
            <a:fld id="{39219D47-590E-4412-968A-F33E79B44EF9}" type="slidenum">
              <a:rPr lang="en-US" smtClean="0"/>
              <a:t>17</a:t>
            </a:fld>
            <a:endParaRPr lang="en-US"/>
          </a:p>
        </p:txBody>
      </p:sp>
    </p:spTree>
    <p:extLst>
      <p:ext uri="{BB962C8B-B14F-4D97-AF65-F5344CB8AC3E}">
        <p14:creationId xmlns:p14="http://schemas.microsoft.com/office/powerpoint/2010/main" val="2122036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Box 2">
            <a:extLst>
              <a:ext uri="{FF2B5EF4-FFF2-40B4-BE49-F238E27FC236}">
                <a16:creationId xmlns="" xmlns:a16="http://schemas.microsoft.com/office/drawing/2014/main" id="{848FDC87-401A-4F0E-9805-A0B274DC9669}"/>
              </a:ext>
            </a:extLst>
          </p:cNvPr>
          <p:cNvSpPr txBox="1">
            <a:spLocks noChangeArrowheads="1"/>
          </p:cNvSpPr>
          <p:nvPr/>
        </p:nvSpPr>
        <p:spPr bwMode="auto">
          <a:xfrm>
            <a:off x="1071563" y="939800"/>
            <a:ext cx="82137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54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rPr>
              <a:t> Enforcement 					</a:t>
            </a:r>
          </a:p>
        </p:txBody>
      </p:sp>
      <p:pic>
        <p:nvPicPr>
          <p:cNvPr id="7171" name="Picture 4" descr="C:\Users\heleno\AppData\Local\Microsoft\Windows\Temporary Internet Files\Content.IE5\6O0NOT0U\MC900040382[1].wmf">
            <a:extLst>
              <a:ext uri="{FF2B5EF4-FFF2-40B4-BE49-F238E27FC236}">
                <a16:creationId xmlns="" xmlns:a16="http://schemas.microsoft.com/office/drawing/2014/main" id="{595306B7-95A9-45B1-824D-C47AC15BC16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1893" y="1660525"/>
            <a:ext cx="4240213"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4470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 xmlns:a16="http://schemas.microsoft.com/office/drawing/2014/main" id="{3D59010A-9901-4403-ABC6-479839E8C551}"/>
              </a:ext>
            </a:extLst>
          </p:cNvPr>
          <p:cNvGraphicFramePr>
            <a:graphicFrameLocks noGrp="1"/>
          </p:cNvGraphicFramePr>
          <p:nvPr>
            <p:ph idx="1"/>
            <p:extLst>
              <p:ext uri="{D42A27DB-BD31-4B8C-83A1-F6EECF244321}">
                <p14:modId xmlns:p14="http://schemas.microsoft.com/office/powerpoint/2010/main" val="3803260188"/>
              </p:ext>
            </p:extLst>
          </p:nvPr>
        </p:nvGraphicFramePr>
        <p:xfrm>
          <a:off x="457200" y="1481137"/>
          <a:ext cx="8229600" cy="5436225"/>
        </p:xfrm>
        <a:graphic>
          <a:graphicData uri="http://schemas.openxmlformats.org/drawingml/2006/table">
            <a:tbl>
              <a:tblPr firstRow="1" bandRow="1">
                <a:tableStyleId>{5C22544A-7EE6-4342-B048-85BDC9FD1C3A}</a:tableStyleId>
              </a:tblPr>
              <a:tblGrid>
                <a:gridCol w="4114800">
                  <a:extLst>
                    <a:ext uri="{9D8B030D-6E8A-4147-A177-3AD203B41FA5}">
                      <a16:colId xmlns="" xmlns:a16="http://schemas.microsoft.com/office/drawing/2014/main" val="3463105650"/>
                    </a:ext>
                  </a:extLst>
                </a:gridCol>
                <a:gridCol w="4114800">
                  <a:extLst>
                    <a:ext uri="{9D8B030D-6E8A-4147-A177-3AD203B41FA5}">
                      <a16:colId xmlns="" xmlns:a16="http://schemas.microsoft.com/office/drawing/2014/main" val="1036104437"/>
                    </a:ext>
                  </a:extLst>
                </a:gridCol>
              </a:tblGrid>
              <a:tr h="539584">
                <a:tc>
                  <a:txBody>
                    <a:bodyPr/>
                    <a:lstStyle/>
                    <a:p>
                      <a:pPr algn="ctr"/>
                      <a:r>
                        <a:rPr lang="en-US" b="1" dirty="0">
                          <a:solidFill>
                            <a:schemeClr val="bg1"/>
                          </a:solidFill>
                        </a:rPr>
                        <a:t>Type of Violation</a:t>
                      </a:r>
                    </a:p>
                  </a:txBody>
                  <a:tcPr/>
                </a:tc>
                <a:tc>
                  <a:txBody>
                    <a:bodyPr/>
                    <a:lstStyle/>
                    <a:p>
                      <a:pPr algn="ctr"/>
                      <a:r>
                        <a:rPr lang="en-US" b="1" dirty="0">
                          <a:solidFill>
                            <a:schemeClr val="bg1"/>
                          </a:solidFill>
                        </a:rPr>
                        <a:t>CMP for </a:t>
                      </a:r>
                      <a:r>
                        <a:rPr lang="en-US" b="1" u="sng" dirty="0">
                          <a:solidFill>
                            <a:schemeClr val="bg1"/>
                          </a:solidFill>
                        </a:rPr>
                        <a:t>each</a:t>
                      </a:r>
                      <a:r>
                        <a:rPr lang="en-US" b="1" dirty="0">
                          <a:solidFill>
                            <a:schemeClr val="bg1"/>
                          </a:solidFill>
                        </a:rPr>
                        <a:t> Violation</a:t>
                      </a:r>
                    </a:p>
                  </a:txBody>
                  <a:tcPr/>
                </a:tc>
                <a:extLst>
                  <a:ext uri="{0D108BD9-81ED-4DB2-BD59-A6C34878D82A}">
                    <a16:rowId xmlns="" xmlns:a16="http://schemas.microsoft.com/office/drawing/2014/main" val="465512820"/>
                  </a:ext>
                </a:extLst>
              </a:tr>
              <a:tr h="1330481">
                <a:tc>
                  <a:txBody>
                    <a:bodyPr/>
                    <a:lstStyle/>
                    <a:p>
                      <a:pPr algn="ctr"/>
                      <a:r>
                        <a:rPr lang="en-US" b="1" dirty="0">
                          <a:solidFill>
                            <a:schemeClr val="bg1">
                              <a:lumMod val="50000"/>
                            </a:schemeClr>
                          </a:solidFill>
                        </a:rPr>
                        <a:t>Did not know (but by exercising reasonable diligence </a:t>
                      </a:r>
                      <a:r>
                        <a:rPr lang="en-US" b="1" i="1" dirty="0">
                          <a:solidFill>
                            <a:schemeClr val="bg1">
                              <a:lumMod val="50000"/>
                            </a:schemeClr>
                          </a:solidFill>
                        </a:rPr>
                        <a:t>would have known)</a:t>
                      </a:r>
                      <a:r>
                        <a:rPr lang="en-US" b="1" i="0" dirty="0">
                          <a:solidFill>
                            <a:schemeClr val="bg1">
                              <a:lumMod val="50000"/>
                            </a:schemeClr>
                          </a:solidFill>
                        </a:rPr>
                        <a:t> of the HIPAA violation</a:t>
                      </a:r>
                      <a:endParaRPr lang="en-US" b="1" dirty="0">
                        <a:solidFill>
                          <a:schemeClr val="bg1">
                            <a:lumMod val="50000"/>
                          </a:schemeClr>
                        </a:solidFill>
                      </a:endParaRPr>
                    </a:p>
                  </a:txBody>
                  <a:tcPr/>
                </a:tc>
                <a:tc>
                  <a:txBody>
                    <a:bodyPr/>
                    <a:lstStyle/>
                    <a:p>
                      <a:pPr algn="ctr"/>
                      <a:r>
                        <a:rPr lang="en-US" b="1" dirty="0">
                          <a:solidFill>
                            <a:schemeClr val="bg1">
                              <a:lumMod val="50000"/>
                            </a:schemeClr>
                          </a:solidFill>
                        </a:rPr>
                        <a:t>Not less than $100</a:t>
                      </a:r>
                    </a:p>
                    <a:p>
                      <a:pPr algn="ctr"/>
                      <a:r>
                        <a:rPr lang="en-US" b="1" dirty="0">
                          <a:solidFill>
                            <a:schemeClr val="bg1">
                              <a:lumMod val="50000"/>
                            </a:schemeClr>
                          </a:solidFill>
                        </a:rPr>
                        <a:t>Not more than $50,000</a:t>
                      </a:r>
                    </a:p>
                    <a:p>
                      <a:pPr algn="ctr"/>
                      <a:r>
                        <a:rPr lang="en-US" b="1" dirty="0">
                          <a:solidFill>
                            <a:schemeClr val="bg1">
                              <a:lumMod val="50000"/>
                            </a:schemeClr>
                          </a:solidFill>
                        </a:rPr>
                        <a:t>(</a:t>
                      </a:r>
                      <a:r>
                        <a:rPr lang="en-US" b="1" i="1" dirty="0">
                          <a:solidFill>
                            <a:schemeClr val="bg1">
                              <a:lumMod val="50000"/>
                            </a:schemeClr>
                          </a:solidFill>
                        </a:rPr>
                        <a:t>annual max of $25,000</a:t>
                      </a:r>
                      <a:endParaRPr lang="en-US" b="1" i="1" baseline="0" dirty="0">
                        <a:solidFill>
                          <a:schemeClr val="bg1">
                            <a:lumMod val="50000"/>
                          </a:schemeClr>
                        </a:solidFill>
                      </a:endParaRPr>
                    </a:p>
                    <a:p>
                      <a:pPr algn="ctr"/>
                      <a:r>
                        <a:rPr lang="en-US" b="1" i="1" baseline="0" dirty="0">
                          <a:solidFill>
                            <a:schemeClr val="bg1">
                              <a:lumMod val="50000"/>
                            </a:schemeClr>
                          </a:solidFill>
                        </a:rPr>
                        <a:t>for identical violations)</a:t>
                      </a:r>
                      <a:endParaRPr lang="en-US" b="1" dirty="0">
                        <a:solidFill>
                          <a:schemeClr val="bg1">
                            <a:lumMod val="50000"/>
                          </a:schemeClr>
                        </a:solidFill>
                      </a:endParaRPr>
                    </a:p>
                  </a:txBody>
                  <a:tcPr/>
                </a:tc>
                <a:extLst>
                  <a:ext uri="{0D108BD9-81ED-4DB2-BD59-A6C34878D82A}">
                    <a16:rowId xmlns="" xmlns:a16="http://schemas.microsoft.com/office/drawing/2014/main" val="192597232"/>
                  </a:ext>
                </a:extLst>
              </a:tr>
              <a:tr h="931337">
                <a:tc>
                  <a:txBody>
                    <a:bodyPr/>
                    <a:lstStyle/>
                    <a:p>
                      <a:pPr algn="ctr"/>
                      <a:r>
                        <a:rPr lang="en-US" b="1" dirty="0">
                          <a:solidFill>
                            <a:schemeClr val="bg1">
                              <a:lumMod val="50000"/>
                            </a:schemeClr>
                          </a:solidFill>
                        </a:rPr>
                        <a:t>Reasonable</a:t>
                      </a:r>
                      <a:r>
                        <a:rPr lang="en-US" b="1" baseline="0" dirty="0">
                          <a:solidFill>
                            <a:schemeClr val="bg1">
                              <a:lumMod val="50000"/>
                            </a:schemeClr>
                          </a:solidFill>
                        </a:rPr>
                        <a:t> (but should have known </a:t>
                      </a:r>
                      <a:r>
                        <a:rPr lang="en-US" b="1" dirty="0">
                          <a:solidFill>
                            <a:schemeClr val="bg1">
                              <a:lumMod val="50000"/>
                            </a:schemeClr>
                          </a:solidFill>
                        </a:rPr>
                        <a:t>of the HIPAA violation)</a:t>
                      </a:r>
                      <a:br>
                        <a:rPr lang="en-US" b="1" dirty="0">
                          <a:solidFill>
                            <a:schemeClr val="bg1">
                              <a:lumMod val="50000"/>
                            </a:schemeClr>
                          </a:solidFill>
                        </a:rPr>
                      </a:br>
                      <a:endParaRPr lang="en-US" b="1" dirty="0">
                        <a:solidFill>
                          <a:schemeClr val="bg1">
                            <a:lumMod val="50000"/>
                          </a:schemeClr>
                        </a:solidFill>
                      </a:endParaRPr>
                    </a:p>
                  </a:txBody>
                  <a:tcPr/>
                </a:tc>
                <a:tc>
                  <a:txBody>
                    <a:bodyPr/>
                    <a:lstStyle/>
                    <a:p>
                      <a:pPr algn="ctr"/>
                      <a:r>
                        <a:rPr lang="en-US" b="1" dirty="0">
                          <a:solidFill>
                            <a:schemeClr val="bg1">
                              <a:lumMod val="50000"/>
                            </a:schemeClr>
                          </a:solidFill>
                        </a:rPr>
                        <a:t>Not less than $1,000</a:t>
                      </a:r>
                    </a:p>
                    <a:p>
                      <a:pPr algn="ctr"/>
                      <a:r>
                        <a:rPr lang="en-US" b="1" dirty="0">
                          <a:solidFill>
                            <a:schemeClr val="bg1">
                              <a:lumMod val="50000"/>
                            </a:schemeClr>
                          </a:solidFill>
                        </a:rPr>
                        <a:t>Not more than $50,000</a:t>
                      </a:r>
                    </a:p>
                    <a:p>
                      <a:pPr algn="ctr"/>
                      <a:r>
                        <a:rPr lang="en-US" b="1" dirty="0">
                          <a:solidFill>
                            <a:schemeClr val="bg1">
                              <a:lumMod val="50000"/>
                            </a:schemeClr>
                          </a:solidFill>
                        </a:rPr>
                        <a:t>(</a:t>
                      </a:r>
                      <a:r>
                        <a:rPr lang="en-US" b="1" i="1" dirty="0">
                          <a:solidFill>
                            <a:schemeClr val="bg1">
                              <a:lumMod val="50000"/>
                            </a:schemeClr>
                          </a:solidFill>
                        </a:rPr>
                        <a:t>annual max of $100,000</a:t>
                      </a:r>
                      <a:endParaRPr lang="en-US" b="1" i="1" baseline="0" dirty="0">
                        <a:solidFill>
                          <a:schemeClr val="bg1">
                            <a:lumMod val="50000"/>
                          </a:schemeClr>
                        </a:solidFill>
                      </a:endParaRPr>
                    </a:p>
                    <a:p>
                      <a:pPr algn="ctr"/>
                      <a:r>
                        <a:rPr lang="en-US" b="1" i="1" baseline="0" dirty="0">
                          <a:solidFill>
                            <a:schemeClr val="bg1">
                              <a:lumMod val="50000"/>
                            </a:schemeClr>
                          </a:solidFill>
                        </a:rPr>
                        <a:t>for identical violations)</a:t>
                      </a:r>
                      <a:endParaRPr lang="en-US" b="1" dirty="0">
                        <a:solidFill>
                          <a:schemeClr val="bg1">
                            <a:lumMod val="50000"/>
                          </a:schemeClr>
                        </a:solidFill>
                      </a:endParaRPr>
                    </a:p>
                  </a:txBody>
                  <a:tcPr/>
                </a:tc>
                <a:extLst>
                  <a:ext uri="{0D108BD9-81ED-4DB2-BD59-A6C34878D82A}">
                    <a16:rowId xmlns="" xmlns:a16="http://schemas.microsoft.com/office/drawing/2014/main" val="602018730"/>
                  </a:ext>
                </a:extLst>
              </a:tr>
              <a:tr h="931337">
                <a:tc>
                  <a:txBody>
                    <a:bodyPr/>
                    <a:lstStyle/>
                    <a:p>
                      <a:pPr algn="ctr"/>
                      <a:r>
                        <a:rPr lang="en-US" b="1" dirty="0">
                          <a:solidFill>
                            <a:schemeClr val="bg1">
                              <a:lumMod val="50000"/>
                            </a:schemeClr>
                          </a:solidFill>
                        </a:rPr>
                        <a:t>Deliberate/Willful neglect (but corrected within 30 days)</a:t>
                      </a:r>
                    </a:p>
                  </a:txBody>
                  <a:tcPr/>
                </a:tc>
                <a:tc>
                  <a:txBody>
                    <a:bodyPr/>
                    <a:lstStyle/>
                    <a:p>
                      <a:pPr algn="ctr"/>
                      <a:r>
                        <a:rPr lang="en-US" b="1" dirty="0">
                          <a:solidFill>
                            <a:schemeClr val="bg1">
                              <a:lumMod val="50000"/>
                            </a:schemeClr>
                          </a:solidFill>
                        </a:rPr>
                        <a:t>Not less than $10,000</a:t>
                      </a:r>
                    </a:p>
                    <a:p>
                      <a:pPr algn="ctr"/>
                      <a:r>
                        <a:rPr lang="en-US" b="1" dirty="0">
                          <a:solidFill>
                            <a:schemeClr val="bg1">
                              <a:lumMod val="50000"/>
                            </a:schemeClr>
                          </a:solidFill>
                        </a:rPr>
                        <a:t>Not more than $50,000</a:t>
                      </a:r>
                    </a:p>
                    <a:p>
                      <a:pPr algn="ctr"/>
                      <a:r>
                        <a:rPr lang="en-US" b="1" dirty="0">
                          <a:solidFill>
                            <a:schemeClr val="bg1">
                              <a:lumMod val="50000"/>
                            </a:schemeClr>
                          </a:solidFill>
                        </a:rPr>
                        <a:t>(</a:t>
                      </a:r>
                      <a:r>
                        <a:rPr lang="en-US" b="1" i="1" dirty="0">
                          <a:solidFill>
                            <a:schemeClr val="bg1">
                              <a:lumMod val="50000"/>
                            </a:schemeClr>
                          </a:solidFill>
                        </a:rPr>
                        <a:t>annual max of $250,000</a:t>
                      </a:r>
                      <a:endParaRPr lang="en-US" b="1" i="1" baseline="0" dirty="0">
                        <a:solidFill>
                          <a:schemeClr val="bg1">
                            <a:lumMod val="50000"/>
                          </a:schemeClr>
                        </a:solidFill>
                      </a:endParaRPr>
                    </a:p>
                    <a:p>
                      <a:pPr algn="ctr"/>
                      <a:r>
                        <a:rPr lang="en-US" b="1" i="1" baseline="0" dirty="0">
                          <a:solidFill>
                            <a:schemeClr val="bg1">
                              <a:lumMod val="50000"/>
                            </a:schemeClr>
                          </a:solidFill>
                        </a:rPr>
                        <a:t>for identical violations)</a:t>
                      </a:r>
                      <a:endParaRPr lang="en-US" b="1" dirty="0">
                        <a:solidFill>
                          <a:schemeClr val="bg1">
                            <a:lumMod val="50000"/>
                          </a:schemeClr>
                        </a:solidFill>
                      </a:endParaRPr>
                    </a:p>
                  </a:txBody>
                  <a:tcPr/>
                </a:tc>
                <a:extLst>
                  <a:ext uri="{0D108BD9-81ED-4DB2-BD59-A6C34878D82A}">
                    <a16:rowId xmlns="" xmlns:a16="http://schemas.microsoft.com/office/drawing/2014/main" val="889116356"/>
                  </a:ext>
                </a:extLst>
              </a:tr>
              <a:tr h="931337">
                <a:tc>
                  <a:txBody>
                    <a:bodyPr/>
                    <a:lstStyle/>
                    <a:p>
                      <a:pPr algn="ctr"/>
                      <a:r>
                        <a:rPr lang="en-US" b="1" dirty="0">
                          <a:solidFill>
                            <a:schemeClr val="bg1">
                              <a:lumMod val="50000"/>
                            </a:schemeClr>
                          </a:solidFill>
                        </a:rPr>
                        <a:t>Deliberate/Willful neglect (NOT corrected within 30 days)</a:t>
                      </a:r>
                    </a:p>
                  </a:txBody>
                  <a:tcPr/>
                </a:tc>
                <a:tc>
                  <a:txBody>
                    <a:bodyPr/>
                    <a:lstStyle/>
                    <a:p>
                      <a:pPr algn="ctr"/>
                      <a:r>
                        <a:rPr lang="en-US" b="1" dirty="0">
                          <a:solidFill>
                            <a:schemeClr val="bg1">
                              <a:lumMod val="50000"/>
                            </a:schemeClr>
                          </a:solidFill>
                        </a:rPr>
                        <a:t>Not less than $50,000 (MANDATORY – NO DISCRETION)</a:t>
                      </a:r>
                    </a:p>
                    <a:p>
                      <a:pPr algn="ctr"/>
                      <a:r>
                        <a:rPr lang="en-US" b="1" dirty="0">
                          <a:solidFill>
                            <a:schemeClr val="bg1">
                              <a:lumMod val="50000"/>
                            </a:schemeClr>
                          </a:solidFill>
                        </a:rPr>
                        <a:t>(</a:t>
                      </a:r>
                      <a:r>
                        <a:rPr lang="en-US" b="1" i="1" dirty="0">
                          <a:solidFill>
                            <a:schemeClr val="bg1">
                              <a:lumMod val="50000"/>
                            </a:schemeClr>
                          </a:solidFill>
                        </a:rPr>
                        <a:t>annual max of $1.5M</a:t>
                      </a:r>
                      <a:endParaRPr lang="en-US" b="1" i="1" baseline="0" dirty="0">
                        <a:solidFill>
                          <a:schemeClr val="bg1">
                            <a:lumMod val="50000"/>
                          </a:schemeClr>
                        </a:solidFill>
                      </a:endParaRPr>
                    </a:p>
                    <a:p>
                      <a:pPr algn="ctr"/>
                      <a:r>
                        <a:rPr lang="en-US" b="1" i="1" baseline="0" dirty="0">
                          <a:solidFill>
                            <a:schemeClr val="bg1">
                              <a:lumMod val="50000"/>
                            </a:schemeClr>
                          </a:solidFill>
                        </a:rPr>
                        <a:t>for identical violations)</a:t>
                      </a:r>
                      <a:endParaRPr lang="en-US" b="1" dirty="0">
                        <a:solidFill>
                          <a:schemeClr val="bg1">
                            <a:lumMod val="50000"/>
                          </a:schemeClr>
                        </a:solidFill>
                      </a:endParaRPr>
                    </a:p>
                  </a:txBody>
                  <a:tcPr/>
                </a:tc>
                <a:extLst>
                  <a:ext uri="{0D108BD9-81ED-4DB2-BD59-A6C34878D82A}">
                    <a16:rowId xmlns="" xmlns:a16="http://schemas.microsoft.com/office/drawing/2014/main" val="2409337941"/>
                  </a:ext>
                </a:extLst>
              </a:tr>
            </a:tbl>
          </a:graphicData>
        </a:graphic>
      </p:graphicFrame>
      <p:sp>
        <p:nvSpPr>
          <p:cNvPr id="2" name="Title 1"/>
          <p:cNvSpPr>
            <a:spLocks noGrp="1"/>
          </p:cNvSpPr>
          <p:nvPr>
            <p:ph type="title"/>
          </p:nvPr>
        </p:nvSpPr>
        <p:spPr/>
        <p:txBody>
          <a:bodyPr>
            <a:normAutofit fontScale="90000"/>
          </a:bodyPr>
          <a:lstStyle/>
          <a:p>
            <a:r>
              <a:rPr lang="en-US" dirty="0"/>
              <a:t>What happens if we don’t comply?</a:t>
            </a:r>
          </a:p>
        </p:txBody>
      </p:sp>
      <p:sp>
        <p:nvSpPr>
          <p:cNvPr id="3" name="Slide Number Placeholder 2"/>
          <p:cNvSpPr>
            <a:spLocks noGrp="1"/>
          </p:cNvSpPr>
          <p:nvPr>
            <p:ph type="sldNum" sz="quarter" idx="12"/>
          </p:nvPr>
        </p:nvSpPr>
        <p:spPr/>
        <p:txBody>
          <a:bodyPr/>
          <a:lstStyle/>
          <a:p>
            <a:fld id="{39219D47-590E-4412-968A-F33E79B44EF9}" type="slidenum">
              <a:rPr lang="en-US" smtClean="0"/>
              <a:t>19</a:t>
            </a:fld>
            <a:endParaRPr lang="en-US"/>
          </a:p>
        </p:txBody>
      </p:sp>
    </p:spTree>
    <p:extLst>
      <p:ext uri="{BB962C8B-B14F-4D97-AF65-F5344CB8AC3E}">
        <p14:creationId xmlns:p14="http://schemas.microsoft.com/office/powerpoint/2010/main" val="37553652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040EAC40-7D43-46AA-B616-4193C3D723DD}"/>
              </a:ext>
            </a:extLst>
          </p:cNvPr>
          <p:cNvSpPr>
            <a:spLocks noGrp="1"/>
          </p:cNvSpPr>
          <p:nvPr>
            <p:ph type="title"/>
          </p:nvPr>
        </p:nvSpPr>
        <p:spPr/>
        <p:txBody>
          <a:bodyPr/>
          <a:lstStyle/>
          <a:p>
            <a:r>
              <a:rPr lang="en-US" dirty="0"/>
              <a:t>Snapshot of Settlements/CMPs</a:t>
            </a:r>
          </a:p>
        </p:txBody>
      </p:sp>
      <p:graphicFrame>
        <p:nvGraphicFramePr>
          <p:cNvPr id="4" name="Content Placeholder 3">
            <a:extLst>
              <a:ext uri="{FF2B5EF4-FFF2-40B4-BE49-F238E27FC236}">
                <a16:creationId xmlns="" xmlns:a16="http://schemas.microsoft.com/office/drawing/2014/main" id="{5D1C9F3C-886D-4949-B455-D4F5555F33E4}"/>
              </a:ext>
            </a:extLst>
          </p:cNvPr>
          <p:cNvGraphicFramePr>
            <a:graphicFrameLocks noGrp="1"/>
          </p:cNvGraphicFramePr>
          <p:nvPr>
            <p:ph idx="1"/>
            <p:extLst>
              <p:ext uri="{D42A27DB-BD31-4B8C-83A1-F6EECF244321}">
                <p14:modId xmlns:p14="http://schemas.microsoft.com/office/powerpoint/2010/main" val="2328969059"/>
              </p:ext>
            </p:extLst>
          </p:nvPr>
        </p:nvGraphicFramePr>
        <p:xfrm>
          <a:off x="457200" y="1447800"/>
          <a:ext cx="8266113" cy="4234867"/>
        </p:xfrm>
        <a:graphic>
          <a:graphicData uri="http://schemas.openxmlformats.org/drawingml/2006/table">
            <a:tbl>
              <a:tblPr>
                <a:tableStyleId>{E929F9F4-4A8F-4326-A1B4-22849713DDAB}</a:tableStyleId>
              </a:tblPr>
              <a:tblGrid>
                <a:gridCol w="1765722">
                  <a:extLst>
                    <a:ext uri="{9D8B030D-6E8A-4147-A177-3AD203B41FA5}">
                      <a16:colId xmlns="" xmlns:a16="http://schemas.microsoft.com/office/drawing/2014/main" val="20000"/>
                    </a:ext>
                  </a:extLst>
                </a:gridCol>
                <a:gridCol w="3384569">
                  <a:extLst>
                    <a:ext uri="{9D8B030D-6E8A-4147-A177-3AD203B41FA5}">
                      <a16:colId xmlns="" xmlns:a16="http://schemas.microsoft.com/office/drawing/2014/main" val="20001"/>
                    </a:ext>
                  </a:extLst>
                </a:gridCol>
                <a:gridCol w="3115822">
                  <a:extLst>
                    <a:ext uri="{9D8B030D-6E8A-4147-A177-3AD203B41FA5}">
                      <a16:colId xmlns="" xmlns:a16="http://schemas.microsoft.com/office/drawing/2014/main" val="20002"/>
                    </a:ext>
                  </a:extLst>
                </a:gridCol>
              </a:tblGrid>
              <a:tr h="533400">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800" b="1" u="none" strike="noStrike" cap="none" normalizeH="0" baseline="0" dirty="0">
                          <a:ln>
                            <a:noFill/>
                          </a:ln>
                          <a:effectLst/>
                        </a:rPr>
                        <a:t>Year(s)</a:t>
                      </a:r>
                      <a:endParaRPr kumimoji="0" lang="en-US" sz="1800" b="1" i="0" u="none" strike="noStrike" cap="none" normalizeH="0" baseline="0" dirty="0">
                        <a:ln>
                          <a:noFill/>
                        </a:ln>
                        <a:solidFill>
                          <a:schemeClr val="bg1"/>
                        </a:solidFill>
                        <a:effectLst/>
                        <a:latin typeface="Palatino Linotype"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800" b="1" u="none" strike="noStrike" cap="none" normalizeH="0" baseline="0" dirty="0">
                          <a:ln>
                            <a:noFill/>
                          </a:ln>
                          <a:effectLst/>
                        </a:rPr>
                        <a:t># Cases Settled</a:t>
                      </a:r>
                      <a:endParaRPr kumimoji="0" lang="en-US" sz="1800" b="1" i="0" u="none" strike="noStrike" cap="none" normalizeH="0" baseline="0" dirty="0">
                        <a:ln>
                          <a:noFill/>
                        </a:ln>
                        <a:solidFill>
                          <a:schemeClr val="bg1"/>
                        </a:solidFill>
                        <a:effectLst/>
                        <a:latin typeface="Palatino Linotype"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defRPr/>
                      </a:pPr>
                      <a:r>
                        <a:rPr kumimoji="0" lang="en-US" sz="1800" b="1" u="none" strike="noStrike" cap="none" normalizeH="0" baseline="0" dirty="0">
                          <a:ln>
                            <a:noFill/>
                          </a:ln>
                          <a:effectLst/>
                        </a:rPr>
                        <a:t>Amount Collected</a:t>
                      </a:r>
                      <a:endParaRPr kumimoji="0" lang="en-US" sz="1800" b="1" i="0" u="none" strike="noStrike" cap="none" normalizeH="0" baseline="0" dirty="0">
                        <a:ln>
                          <a:noFill/>
                        </a:ln>
                        <a:solidFill>
                          <a:schemeClr val="bg1"/>
                        </a:solidFill>
                        <a:effectLst/>
                        <a:latin typeface="Palatino Linotype"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0"/>
                  </a:ext>
                </a:extLst>
              </a:tr>
              <a:tr h="336497">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2009</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1</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$2.25M</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1"/>
                  </a:ext>
                </a:extLst>
              </a:tr>
              <a:tr h="336497">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2010</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$1.035M</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336497">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sym typeface="Wingdings"/>
                        </a:rPr>
                        <a:t>          </a:t>
                      </a:r>
                      <a:r>
                        <a:rPr kumimoji="0" lang="en-US" sz="1400" b="0" u="none" strike="noStrike" cap="none" normalizeH="0" baseline="0" dirty="0">
                          <a:ln>
                            <a:noFill/>
                          </a:ln>
                          <a:effectLst/>
                        </a:rPr>
                        <a:t>2011</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3</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$6.665M</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336497">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2012</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5</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$4.850M</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336497">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2013</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5</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$3.725M</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5"/>
                  </a:ext>
                </a:extLst>
              </a:tr>
              <a:tr h="336497">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sym typeface="Wingdings"/>
                        </a:rPr>
                        <a:t>          </a:t>
                      </a:r>
                      <a:r>
                        <a:rPr kumimoji="0" lang="en-US" sz="1400" b="0" u="none" strike="noStrike" cap="none" normalizeH="0" baseline="0" dirty="0">
                          <a:ln>
                            <a:noFill/>
                          </a:ln>
                          <a:effectLst/>
                        </a:rPr>
                        <a:t>2014</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7</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$7.940M</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336497">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2015</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6</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defRPr/>
                      </a:pPr>
                      <a:r>
                        <a:rPr kumimoji="0" lang="en-US" sz="1400" b="0" u="none" strike="noStrike" cap="none" normalizeH="0" baseline="0" dirty="0">
                          <a:ln>
                            <a:noFill/>
                          </a:ln>
                          <a:effectLst/>
                        </a:rPr>
                        <a:t>$6.193M</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7"/>
                  </a:ext>
                </a:extLst>
              </a:tr>
              <a:tr h="336497">
                <a:tc>
                  <a:txBody>
                    <a:bodyPr/>
                    <a:lstStyle/>
                    <a:p>
                      <a:pPr marL="0" marR="0" lvl="0" indent="0" algn="l"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sym typeface="Wingdings"/>
                        </a:rPr>
                        <a:t>          </a:t>
                      </a:r>
                      <a:r>
                        <a:rPr kumimoji="0" lang="en-US" sz="1400" b="0" u="none" strike="noStrike" cap="none" normalizeH="0" baseline="0" dirty="0">
                          <a:ln>
                            <a:noFill/>
                          </a:ln>
                          <a:effectLst/>
                        </a:rPr>
                        <a:t>2016</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13</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lang="en-US" sz="1400" b="0" u="none" kern="1200" baseline="0" dirty="0">
                          <a:effectLst/>
                        </a:rPr>
                        <a:t>$23.414M</a:t>
                      </a:r>
                      <a:r>
                        <a:rPr lang="en-US" sz="1400" b="0" u="none" kern="1200" dirty="0">
                          <a:effectLst/>
                        </a:rPr>
                        <a:t> </a:t>
                      </a:r>
                      <a:endParaRPr kumimoji="0" lang="en-US" sz="1400" b="0" i="0" u="none" strike="noStrike" cap="none" normalizeH="0" baseline="0" dirty="0">
                        <a:ln>
                          <a:noFill/>
                        </a:ln>
                        <a:solidFill>
                          <a:srgbClr val="C0000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336497">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2017</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10</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defRPr/>
                      </a:pPr>
                      <a:r>
                        <a:rPr lang="en-US" sz="1400" b="0" u="none" kern="1200" baseline="0" dirty="0">
                          <a:effectLst/>
                        </a:rPr>
                        <a:t>$19.393M</a:t>
                      </a:r>
                      <a:r>
                        <a:rPr lang="en-US" sz="1400" b="0" u="none" kern="1200" dirty="0">
                          <a:effectLst/>
                        </a:rPr>
                        <a:t> </a:t>
                      </a:r>
                      <a:endParaRPr kumimoji="0" lang="en-US" sz="1400" b="0" i="0" u="none" strike="noStrike" cap="none" normalizeH="0" baseline="0" dirty="0">
                        <a:ln>
                          <a:noFill/>
                        </a:ln>
                        <a:solidFill>
                          <a:srgbClr val="786758"/>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9"/>
                  </a:ext>
                </a:extLst>
              </a:tr>
              <a:tr h="336497">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2018</a:t>
                      </a:r>
                      <a:endParaRPr kumimoji="0" lang="en-US" sz="1400" b="0" i="0" u="none" strike="noStrike" cap="none" normalizeH="0" baseline="0" dirty="0">
                        <a:ln>
                          <a:noFill/>
                        </a:ln>
                        <a:solidFill>
                          <a:srgbClr val="00B0F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10 </a:t>
                      </a:r>
                      <a:endParaRPr kumimoji="0" lang="en-US" sz="1400" b="0" i="0" u="none" strike="noStrike" cap="none" normalizeH="0" baseline="0" dirty="0">
                        <a:ln>
                          <a:noFill/>
                        </a:ln>
                        <a:solidFill>
                          <a:srgbClr val="00B0F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0" u="none" strike="noStrike" cap="none" normalizeH="0" baseline="0" dirty="0">
                          <a:ln>
                            <a:noFill/>
                          </a:ln>
                          <a:effectLst/>
                        </a:rPr>
                        <a:t>$28.7M</a:t>
                      </a:r>
                      <a:endParaRPr kumimoji="0" lang="en-US" sz="1400" b="0" i="0" u="none" strike="noStrike" cap="none" normalizeH="0" baseline="0" dirty="0">
                        <a:ln>
                          <a:noFill/>
                        </a:ln>
                        <a:solidFill>
                          <a:srgbClr val="00B0F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r h="336497">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1" u="none" strike="noStrike" cap="none" normalizeH="0" baseline="0" dirty="0">
                          <a:ln>
                            <a:noFill/>
                          </a:ln>
                          <a:effectLst/>
                        </a:rPr>
                        <a:t>2019</a:t>
                      </a:r>
                      <a:endParaRPr kumimoji="0" lang="en-US" sz="1400" b="1" i="0" u="none" strike="noStrike" cap="none" normalizeH="0" baseline="0" dirty="0">
                        <a:ln>
                          <a:noFill/>
                        </a:ln>
                        <a:solidFill>
                          <a:srgbClr val="00B0F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1" u="none" strike="noStrike" cap="none" normalizeH="0" baseline="0" dirty="0">
                          <a:ln>
                            <a:noFill/>
                          </a:ln>
                          <a:effectLst/>
                        </a:rPr>
                        <a:t>10 </a:t>
                      </a:r>
                      <a:endParaRPr kumimoji="0" lang="en-US" sz="1400" b="1" i="0" u="none" strike="noStrike" cap="none" normalizeH="0" baseline="0" dirty="0">
                        <a:ln>
                          <a:noFill/>
                        </a:ln>
                        <a:solidFill>
                          <a:srgbClr val="00B0F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marL="0" marR="0" lvl="0" indent="0" algn="ctr" defTabSz="914400" rtl="0" eaLnBrk="1" fontAlgn="base" latinLnBrk="0" hangingPunct="1">
                        <a:lnSpc>
                          <a:spcPct val="100000"/>
                        </a:lnSpc>
                        <a:spcBef>
                          <a:spcPct val="20000"/>
                        </a:spcBef>
                        <a:spcAft>
                          <a:spcPct val="0"/>
                        </a:spcAft>
                        <a:buClr>
                          <a:schemeClr val="tx1"/>
                        </a:buClr>
                        <a:buSzTx/>
                        <a:buFont typeface="Wingdings" pitchFamily="1" charset="2"/>
                        <a:buNone/>
                        <a:tabLst/>
                      </a:pPr>
                      <a:r>
                        <a:rPr kumimoji="0" lang="en-US" sz="1400" b="1" u="none" strike="noStrike" cap="none" normalizeH="0" baseline="0" dirty="0">
                          <a:ln>
                            <a:noFill/>
                          </a:ln>
                          <a:effectLst/>
                        </a:rPr>
                        <a:t>$12.27M</a:t>
                      </a:r>
                      <a:endParaRPr kumimoji="0" lang="en-US" sz="1400" b="1" i="0" u="none" strike="noStrike" cap="none" normalizeH="0" baseline="0" dirty="0">
                        <a:ln>
                          <a:noFill/>
                        </a:ln>
                        <a:solidFill>
                          <a:srgbClr val="00B0F0"/>
                        </a:solidFill>
                        <a:effectLst/>
                        <a:latin typeface="Cambria" panose="02040503050406030204" pitchFamily="18" charset="0"/>
                        <a:cs typeface="Arial" charset="0"/>
                      </a:endParaRPr>
                    </a:p>
                  </a:txBody>
                  <a:tcPr marL="91443" marR="91443" marT="45695" marB="4569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 xmlns:a16="http://schemas.microsoft.com/office/drawing/2014/main" val="10011"/>
                  </a:ext>
                </a:extLst>
              </a:tr>
            </a:tbl>
          </a:graphicData>
        </a:graphic>
      </p:graphicFrame>
      <p:sp>
        <p:nvSpPr>
          <p:cNvPr id="2" name="Slide Number Placeholder 1"/>
          <p:cNvSpPr>
            <a:spLocks noGrp="1"/>
          </p:cNvSpPr>
          <p:nvPr>
            <p:ph type="sldNum" sz="quarter" idx="12"/>
          </p:nvPr>
        </p:nvSpPr>
        <p:spPr/>
        <p:txBody>
          <a:bodyPr/>
          <a:lstStyle/>
          <a:p>
            <a:fld id="{39219D47-590E-4412-968A-F33E79B44EF9}" type="slidenum">
              <a:rPr lang="en-US" smtClean="0"/>
              <a:t>20</a:t>
            </a:fld>
            <a:endParaRPr lang="en-US"/>
          </a:p>
        </p:txBody>
      </p:sp>
    </p:spTree>
    <p:extLst>
      <p:ext uri="{BB962C8B-B14F-4D97-AF65-F5344CB8AC3E}">
        <p14:creationId xmlns:p14="http://schemas.microsoft.com/office/powerpoint/2010/main" val="38772607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lnSpc>
                <a:spcPct val="80000"/>
              </a:lnSpc>
              <a:buNone/>
            </a:pPr>
            <a:r>
              <a:rPr lang="en-US" altLang="en-US" sz="3000" b="1" dirty="0">
                <a:solidFill>
                  <a:srgbClr val="FF0000"/>
                </a:solidFill>
              </a:rPr>
              <a:t>YES!!!</a:t>
            </a:r>
          </a:p>
          <a:p>
            <a:pPr marL="109728" indent="0">
              <a:lnSpc>
                <a:spcPct val="80000"/>
              </a:lnSpc>
              <a:buNone/>
            </a:pPr>
            <a:endParaRPr lang="en-US" altLang="en-US" dirty="0"/>
          </a:p>
          <a:p>
            <a:pPr lvl="1">
              <a:lnSpc>
                <a:spcPct val="80000"/>
              </a:lnSpc>
            </a:pPr>
            <a:r>
              <a:rPr lang="en-US" altLang="en-US" dirty="0"/>
              <a:t>Physician dermatology practice paid $150K for lost </a:t>
            </a:r>
            <a:r>
              <a:rPr lang="en-US" altLang="en-US" u="sng" dirty="0"/>
              <a:t>unencrypted</a:t>
            </a:r>
            <a:r>
              <a:rPr lang="en-US" altLang="en-US" dirty="0"/>
              <a:t> flash drive containing PHI</a:t>
            </a:r>
          </a:p>
          <a:p>
            <a:pPr lvl="1">
              <a:lnSpc>
                <a:spcPct val="80000"/>
              </a:lnSpc>
            </a:pPr>
            <a:endParaRPr lang="en-US" altLang="en-US" dirty="0"/>
          </a:p>
          <a:p>
            <a:pPr lvl="1">
              <a:lnSpc>
                <a:spcPct val="80000"/>
              </a:lnSpc>
            </a:pPr>
            <a:r>
              <a:rPr lang="en-US" altLang="en-US" dirty="0"/>
              <a:t>Physician cardiology group paid $100K settlement for posting clinical and surgical appointments for patients on a publicly accessible internet-based calendar</a:t>
            </a:r>
          </a:p>
          <a:p>
            <a:pPr lvl="1">
              <a:lnSpc>
                <a:spcPct val="80000"/>
              </a:lnSpc>
            </a:pPr>
            <a:endParaRPr lang="en-US" altLang="en-US" dirty="0"/>
          </a:p>
          <a:p>
            <a:pPr lvl="1">
              <a:lnSpc>
                <a:spcPct val="80000"/>
              </a:lnSpc>
            </a:pPr>
            <a:r>
              <a:rPr lang="en-US" altLang="en-US" dirty="0"/>
              <a:t>Solo gastroenterologist practice paid $100K settlement after reporting dispute with a vendor holding its data hostage for failure to conduct risk analysis and obtain satisfactory assurances from BA</a:t>
            </a:r>
          </a:p>
          <a:p>
            <a:pPr lvl="1">
              <a:lnSpc>
                <a:spcPct val="80000"/>
              </a:lnSpc>
            </a:pPr>
            <a:endParaRPr lang="en-US" altLang="en-US" dirty="0"/>
          </a:p>
          <a:p>
            <a:endParaRPr lang="en-US" dirty="0"/>
          </a:p>
        </p:txBody>
      </p:sp>
      <p:sp>
        <p:nvSpPr>
          <p:cNvPr id="3" name="Title 2"/>
          <p:cNvSpPr>
            <a:spLocks noGrp="1"/>
          </p:cNvSpPr>
          <p:nvPr>
            <p:ph type="title"/>
          </p:nvPr>
        </p:nvSpPr>
        <p:spPr/>
        <p:txBody>
          <a:bodyPr>
            <a:normAutofit fontScale="90000"/>
          </a:bodyPr>
          <a:lstStyle/>
          <a:p>
            <a:r>
              <a:rPr lang="en-US" dirty="0"/>
              <a:t>We’re a small practice….do we still have to comply??</a:t>
            </a:r>
          </a:p>
        </p:txBody>
      </p:sp>
      <p:sp>
        <p:nvSpPr>
          <p:cNvPr id="4" name="Slide Number Placeholder 3"/>
          <p:cNvSpPr>
            <a:spLocks noGrp="1"/>
          </p:cNvSpPr>
          <p:nvPr>
            <p:ph type="sldNum" sz="quarter" idx="12"/>
          </p:nvPr>
        </p:nvSpPr>
        <p:spPr/>
        <p:txBody>
          <a:bodyPr/>
          <a:lstStyle/>
          <a:p>
            <a:fld id="{39219D47-590E-4412-968A-F33E79B44EF9}" type="slidenum">
              <a:rPr lang="en-US" smtClean="0"/>
              <a:t>21</a:t>
            </a:fld>
            <a:endParaRPr lang="en-US"/>
          </a:p>
        </p:txBody>
      </p:sp>
    </p:spTree>
    <p:extLst>
      <p:ext uri="{BB962C8B-B14F-4D97-AF65-F5344CB8AC3E}">
        <p14:creationId xmlns:p14="http://schemas.microsoft.com/office/powerpoint/2010/main" val="28874328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nSpc>
                <a:spcPct val="80000"/>
              </a:lnSpc>
            </a:pPr>
            <a:endParaRPr lang="en-US" altLang="en-US" dirty="0"/>
          </a:p>
          <a:p>
            <a:pPr lvl="1">
              <a:lnSpc>
                <a:spcPct val="80000"/>
              </a:lnSpc>
            </a:pPr>
            <a:r>
              <a:rPr lang="en-US" altLang="en-US" dirty="0"/>
              <a:t>Dental practice paid 10k settlement for publicly disclosing patient PHI in response to negative YELP reviews</a:t>
            </a:r>
          </a:p>
          <a:p>
            <a:pPr lvl="1">
              <a:lnSpc>
                <a:spcPct val="80000"/>
              </a:lnSpc>
            </a:pPr>
            <a:endParaRPr lang="en-US" altLang="en-US" dirty="0"/>
          </a:p>
          <a:p>
            <a:pPr lvl="1">
              <a:lnSpc>
                <a:spcPct val="80000"/>
              </a:lnSpc>
            </a:pPr>
            <a:r>
              <a:rPr lang="en-US" altLang="en-US" dirty="0"/>
              <a:t>Allergy practice paid $125k settlement for disclosing patient PHI to a reporter related to a dispute between the practice and patient</a:t>
            </a:r>
          </a:p>
          <a:p>
            <a:pPr lvl="1">
              <a:lnSpc>
                <a:spcPct val="80000"/>
              </a:lnSpc>
            </a:pPr>
            <a:endParaRPr lang="en-US" altLang="en-US" dirty="0"/>
          </a:p>
          <a:p>
            <a:pPr lvl="1">
              <a:lnSpc>
                <a:spcPct val="80000"/>
              </a:lnSpc>
            </a:pPr>
            <a:r>
              <a:rPr lang="en-US" altLang="en-US" dirty="0"/>
              <a:t>Hospitalist group paid $500k for publicly disclosing patient billing info on the Internet, failure to conduct a risk analysis and failure to obtain satisfactory assurances from its BA</a:t>
            </a:r>
          </a:p>
          <a:p>
            <a:pPr lvl="1">
              <a:lnSpc>
                <a:spcPct val="80000"/>
              </a:lnSpc>
            </a:pPr>
            <a:endParaRPr lang="en-US" altLang="en-US" dirty="0"/>
          </a:p>
          <a:p>
            <a:endParaRPr lang="en-US" dirty="0"/>
          </a:p>
        </p:txBody>
      </p:sp>
      <p:sp>
        <p:nvSpPr>
          <p:cNvPr id="3" name="Title 2"/>
          <p:cNvSpPr>
            <a:spLocks noGrp="1"/>
          </p:cNvSpPr>
          <p:nvPr>
            <p:ph type="title"/>
          </p:nvPr>
        </p:nvSpPr>
        <p:spPr/>
        <p:txBody>
          <a:bodyPr>
            <a:normAutofit fontScale="90000"/>
          </a:bodyPr>
          <a:lstStyle/>
          <a:p>
            <a:r>
              <a:rPr lang="en-US" dirty="0"/>
              <a:t>Small practices do not Pass Go/Collect $200…</a:t>
            </a:r>
          </a:p>
        </p:txBody>
      </p:sp>
      <p:sp>
        <p:nvSpPr>
          <p:cNvPr id="4" name="Slide Number Placeholder 3"/>
          <p:cNvSpPr>
            <a:spLocks noGrp="1"/>
          </p:cNvSpPr>
          <p:nvPr>
            <p:ph type="sldNum" sz="quarter" idx="12"/>
          </p:nvPr>
        </p:nvSpPr>
        <p:spPr/>
        <p:txBody>
          <a:bodyPr/>
          <a:lstStyle/>
          <a:p>
            <a:fld id="{39219D47-590E-4412-968A-F33E79B44EF9}" type="slidenum">
              <a:rPr lang="en-US" smtClean="0"/>
              <a:t>22</a:t>
            </a:fld>
            <a:endParaRPr lang="en-US"/>
          </a:p>
        </p:txBody>
      </p:sp>
    </p:spTree>
    <p:extLst>
      <p:ext uri="{BB962C8B-B14F-4D97-AF65-F5344CB8AC3E}">
        <p14:creationId xmlns:p14="http://schemas.microsoft.com/office/powerpoint/2010/main" val="1485321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lvl="1">
              <a:lnSpc>
                <a:spcPct val="90000"/>
              </a:lnSpc>
            </a:pPr>
            <a:endParaRPr lang="en-US" altLang="en-US" b="1" dirty="0"/>
          </a:p>
          <a:p>
            <a:pPr lvl="1">
              <a:lnSpc>
                <a:spcPct val="90000"/>
              </a:lnSpc>
            </a:pPr>
            <a:r>
              <a:rPr lang="en-US" altLang="en-US" b="1" dirty="0"/>
              <a:t>U.S v. </a:t>
            </a:r>
            <a:r>
              <a:rPr lang="en-US" altLang="en-US" b="1" dirty="0" err="1"/>
              <a:t>Huping</a:t>
            </a:r>
            <a:r>
              <a:rPr lang="en-US" altLang="en-US" b="1" dirty="0"/>
              <a:t> Zhou (California): </a:t>
            </a:r>
            <a:r>
              <a:rPr lang="en-US" altLang="en-US" dirty="0"/>
              <a:t>MD researcher at UCLA School of Medicine fired after he viewed UCLA medical records of former immediate supervisor, co-workers and celebrities and continued to view after dismissal. </a:t>
            </a:r>
            <a:r>
              <a:rPr lang="en-US" altLang="en-US" u="sng" dirty="0"/>
              <a:t>Four months in prison; $2,000 fine.</a:t>
            </a:r>
            <a:endParaRPr lang="en-US" altLang="en-US" dirty="0"/>
          </a:p>
          <a:p>
            <a:pPr lvl="1">
              <a:lnSpc>
                <a:spcPct val="90000"/>
              </a:lnSpc>
            </a:pPr>
            <a:endParaRPr lang="en-US" altLang="en-US" b="1" dirty="0"/>
          </a:p>
          <a:p>
            <a:pPr lvl="1">
              <a:lnSpc>
                <a:spcPct val="90000"/>
              </a:lnSpc>
            </a:pPr>
            <a:r>
              <a:rPr lang="en-US" altLang="en-US" b="1" dirty="0"/>
              <a:t>US v. </a:t>
            </a:r>
            <a:r>
              <a:rPr lang="en-US" altLang="en-US" b="1" dirty="0" err="1"/>
              <a:t>Hippler</a:t>
            </a:r>
            <a:r>
              <a:rPr lang="en-US" altLang="en-US" b="1" dirty="0"/>
              <a:t> (Texas)</a:t>
            </a:r>
            <a:r>
              <a:rPr lang="en-US" altLang="en-US" dirty="0"/>
              <a:t>: former employee of an East Texas hospital, was indicted and pled guilty to accessing PHI with the intention of selling it for personal gain. </a:t>
            </a:r>
            <a:r>
              <a:rPr lang="en-US" altLang="en-US" u="sng" dirty="0"/>
              <a:t>Eighteen months in prison</a:t>
            </a:r>
            <a:r>
              <a:rPr lang="en-US" altLang="en-US" dirty="0"/>
              <a:t>, $12k restitution, and 3 years supervised release.</a:t>
            </a:r>
          </a:p>
          <a:p>
            <a:pPr lvl="1">
              <a:lnSpc>
                <a:spcPct val="90000"/>
              </a:lnSpc>
            </a:pPr>
            <a:endParaRPr lang="en-US" altLang="en-US" dirty="0"/>
          </a:p>
          <a:p>
            <a:pPr lvl="1">
              <a:lnSpc>
                <a:spcPct val="90000"/>
              </a:lnSpc>
            </a:pPr>
            <a:r>
              <a:rPr lang="en-US" altLang="en-US" b="1" dirty="0"/>
              <a:t>US v. Knapp (Ohio):</a:t>
            </a:r>
            <a:r>
              <a:rPr lang="en-US" altLang="en-US" dirty="0"/>
              <a:t> Respiratory therapist was convicted of improperly viewing the medical records of 596 patients over a 10-month period for alleged drug-related activity. </a:t>
            </a:r>
          </a:p>
        </p:txBody>
      </p:sp>
      <p:sp>
        <p:nvSpPr>
          <p:cNvPr id="2" name="Title 1"/>
          <p:cNvSpPr>
            <a:spLocks noGrp="1"/>
          </p:cNvSpPr>
          <p:nvPr>
            <p:ph type="title"/>
          </p:nvPr>
        </p:nvSpPr>
        <p:spPr/>
        <p:txBody>
          <a:bodyPr>
            <a:normAutofit/>
          </a:bodyPr>
          <a:lstStyle/>
          <a:p>
            <a:r>
              <a:rPr lang="en-US" dirty="0"/>
              <a:t>What about me personally? </a:t>
            </a:r>
          </a:p>
        </p:txBody>
      </p:sp>
      <p:sp>
        <p:nvSpPr>
          <p:cNvPr id="4" name="Slide Number Placeholder 3"/>
          <p:cNvSpPr>
            <a:spLocks noGrp="1"/>
          </p:cNvSpPr>
          <p:nvPr>
            <p:ph type="sldNum" sz="quarter" idx="12"/>
          </p:nvPr>
        </p:nvSpPr>
        <p:spPr/>
        <p:txBody>
          <a:bodyPr/>
          <a:lstStyle/>
          <a:p>
            <a:fld id="{39219D47-590E-4412-968A-F33E79B44EF9}" type="slidenum">
              <a:rPr lang="en-US" smtClean="0"/>
              <a:t>23</a:t>
            </a:fld>
            <a:endParaRPr lang="en-US"/>
          </a:p>
        </p:txBody>
      </p:sp>
    </p:spTree>
    <p:extLst>
      <p:ext uri="{BB962C8B-B14F-4D97-AF65-F5344CB8AC3E}">
        <p14:creationId xmlns:p14="http://schemas.microsoft.com/office/powerpoint/2010/main" val="2929589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a:bodyPr>
          <a:lstStyle/>
          <a:p>
            <a:pPr lvl="1">
              <a:lnSpc>
                <a:spcPct val="90000"/>
              </a:lnSpc>
            </a:pPr>
            <a:endParaRPr lang="en-US" altLang="en-US" b="1" dirty="0"/>
          </a:p>
          <a:p>
            <a:pPr lvl="1">
              <a:lnSpc>
                <a:spcPct val="90000"/>
              </a:lnSpc>
            </a:pPr>
            <a:r>
              <a:rPr lang="en-US" altLang="en-US" b="1" dirty="0"/>
              <a:t>US v. Michel</a:t>
            </a:r>
            <a:r>
              <a:rPr lang="en-US" altLang="en-US" dirty="0"/>
              <a:t> </a:t>
            </a:r>
            <a:r>
              <a:rPr lang="en-US" altLang="en-US" b="1" dirty="0"/>
              <a:t>(New York):</a:t>
            </a:r>
            <a:r>
              <a:rPr lang="en-US" altLang="en-US" dirty="0"/>
              <a:t>  former medical supply company owner sentenced to </a:t>
            </a:r>
            <a:r>
              <a:rPr lang="en-US" altLang="en-US" u="sng" dirty="0"/>
              <a:t>12 years for identity theft using PHI and Medicare fraud</a:t>
            </a:r>
            <a:r>
              <a:rPr lang="en-US" altLang="en-US" dirty="0"/>
              <a:t>.</a:t>
            </a:r>
          </a:p>
          <a:p>
            <a:pPr lvl="1">
              <a:lnSpc>
                <a:spcPct val="90000"/>
              </a:lnSpc>
            </a:pPr>
            <a:r>
              <a:rPr lang="en-US" altLang="en-US" b="1" dirty="0"/>
              <a:t>US v. Barnes (Florida): </a:t>
            </a:r>
            <a:r>
              <a:rPr lang="en-US" altLang="en-US" dirty="0"/>
              <a:t>former</a:t>
            </a:r>
            <a:r>
              <a:rPr lang="en-US" altLang="en-US" b="1" i="1" dirty="0"/>
              <a:t> </a:t>
            </a:r>
            <a:r>
              <a:rPr lang="en-US" altLang="en-US" dirty="0"/>
              <a:t>nursing assistant at assistant living facility sentenced to </a:t>
            </a:r>
            <a:r>
              <a:rPr lang="en-US" altLang="en-US" u="sng" dirty="0"/>
              <a:t>37 months in prison</a:t>
            </a:r>
            <a:r>
              <a:rPr lang="en-US" altLang="en-US" dirty="0"/>
              <a:t> after wrongful disclosure of PHI and conspiracy to defraud US government.</a:t>
            </a:r>
          </a:p>
          <a:p>
            <a:pPr lvl="1">
              <a:lnSpc>
                <a:spcPct val="90000"/>
              </a:lnSpc>
            </a:pPr>
            <a:r>
              <a:rPr lang="en-US" altLang="en-US" b="1" dirty="0"/>
              <a:t>US v. Christopher </a:t>
            </a:r>
            <a:r>
              <a:rPr lang="en-US" altLang="en-US" b="1" dirty="0" err="1"/>
              <a:t>Lykes</a:t>
            </a:r>
            <a:r>
              <a:rPr lang="en-US" altLang="en-US" b="1" dirty="0"/>
              <a:t>: </a:t>
            </a:r>
            <a:r>
              <a:rPr lang="en-US" altLang="en-US" dirty="0"/>
              <a:t>former state employee sentenced to </a:t>
            </a:r>
            <a:r>
              <a:rPr lang="en-US" altLang="en-US" u="sng" dirty="0"/>
              <a:t>3 years probation and community service </a:t>
            </a:r>
            <a:r>
              <a:rPr lang="en-US" altLang="en-US" dirty="0"/>
              <a:t>for sending information concerning Medicaid recipients to personal email. </a:t>
            </a:r>
            <a:endParaRPr lang="en-US" altLang="en-US" b="1" dirty="0"/>
          </a:p>
        </p:txBody>
      </p:sp>
      <p:sp>
        <p:nvSpPr>
          <p:cNvPr id="2" name="Title 1"/>
          <p:cNvSpPr>
            <a:spLocks noGrp="1"/>
          </p:cNvSpPr>
          <p:nvPr>
            <p:ph type="title"/>
          </p:nvPr>
        </p:nvSpPr>
        <p:spPr/>
        <p:txBody>
          <a:bodyPr>
            <a:normAutofit/>
          </a:bodyPr>
          <a:lstStyle/>
          <a:p>
            <a:r>
              <a:rPr lang="en-US" dirty="0"/>
              <a:t>What about me personally?</a:t>
            </a:r>
          </a:p>
        </p:txBody>
      </p:sp>
      <p:sp>
        <p:nvSpPr>
          <p:cNvPr id="4" name="Slide Number Placeholder 3"/>
          <p:cNvSpPr>
            <a:spLocks noGrp="1"/>
          </p:cNvSpPr>
          <p:nvPr>
            <p:ph type="sldNum" sz="quarter" idx="12"/>
          </p:nvPr>
        </p:nvSpPr>
        <p:spPr/>
        <p:txBody>
          <a:bodyPr/>
          <a:lstStyle/>
          <a:p>
            <a:fld id="{39219D47-590E-4412-968A-F33E79B44EF9}" type="slidenum">
              <a:rPr lang="en-US" smtClean="0"/>
              <a:t>24</a:t>
            </a:fld>
            <a:endParaRPr lang="en-US"/>
          </a:p>
        </p:txBody>
      </p:sp>
    </p:spTree>
    <p:extLst>
      <p:ext uri="{BB962C8B-B14F-4D97-AF65-F5344CB8AC3E}">
        <p14:creationId xmlns:p14="http://schemas.microsoft.com/office/powerpoint/2010/main" val="3955159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1">
              <a:lnSpc>
                <a:spcPct val="90000"/>
              </a:lnSpc>
            </a:pPr>
            <a:endParaRPr lang="en-US" altLang="en-US" dirty="0"/>
          </a:p>
          <a:p>
            <a:pPr lvl="1">
              <a:lnSpc>
                <a:spcPct val="90000"/>
              </a:lnSpc>
            </a:pPr>
            <a:r>
              <a:rPr lang="en-US" altLang="en-US" b="1" dirty="0"/>
              <a:t>U.S. v. Linda </a:t>
            </a:r>
            <a:r>
              <a:rPr lang="en-US" altLang="en-US" b="1" dirty="0" err="1"/>
              <a:t>Kalina</a:t>
            </a:r>
            <a:r>
              <a:rPr lang="en-US" altLang="en-US" dirty="0"/>
              <a:t> </a:t>
            </a:r>
            <a:r>
              <a:rPr lang="en-US" altLang="en-US" b="1" dirty="0"/>
              <a:t>(Pennsylvania) </a:t>
            </a:r>
            <a:r>
              <a:rPr lang="en-US" altLang="en-US" dirty="0"/>
              <a:t>was a former patient coordinator at affiliate of Univ. Pittsburgh Medical Center.</a:t>
            </a:r>
          </a:p>
          <a:p>
            <a:pPr lvl="1">
              <a:lnSpc>
                <a:spcPct val="90000"/>
              </a:lnSpc>
            </a:pPr>
            <a:r>
              <a:rPr lang="en-US" altLang="en-US" dirty="0"/>
              <a:t>She wrongfully accessed the records of over 100 patients, including former co-workers from her prior employer.</a:t>
            </a:r>
          </a:p>
          <a:p>
            <a:pPr lvl="1">
              <a:lnSpc>
                <a:spcPct val="90000"/>
              </a:lnSpc>
            </a:pPr>
            <a:r>
              <a:rPr lang="en-US" altLang="en-US" dirty="0"/>
              <a:t>She wrongfully accessed and disclosed gynecological data of the woman who replaced her at prior employer.</a:t>
            </a:r>
          </a:p>
          <a:p>
            <a:pPr lvl="1">
              <a:lnSpc>
                <a:spcPct val="90000"/>
              </a:lnSpc>
            </a:pPr>
            <a:r>
              <a:rPr lang="en-US" altLang="en-US" dirty="0"/>
              <a:t>Although she faced a maximum sentence of 10 years in prison, a fine of $250,000 or both, she was sentenced to 1 year in prison followed by 3 years supervised release.  </a:t>
            </a:r>
          </a:p>
          <a:p>
            <a:pPr lvl="1">
              <a:lnSpc>
                <a:spcPct val="90000"/>
              </a:lnSpc>
            </a:pPr>
            <a:endParaRPr lang="en-US" altLang="en-US" dirty="0"/>
          </a:p>
          <a:p>
            <a:pPr lvl="1">
              <a:lnSpc>
                <a:spcPct val="90000"/>
              </a:lnSpc>
            </a:pPr>
            <a:endParaRPr lang="en-US" altLang="en-US" dirty="0"/>
          </a:p>
        </p:txBody>
      </p:sp>
      <p:sp>
        <p:nvSpPr>
          <p:cNvPr id="2" name="Title 1"/>
          <p:cNvSpPr>
            <a:spLocks noGrp="1"/>
          </p:cNvSpPr>
          <p:nvPr>
            <p:ph type="title"/>
          </p:nvPr>
        </p:nvSpPr>
        <p:spPr/>
        <p:txBody>
          <a:bodyPr>
            <a:normAutofit/>
          </a:bodyPr>
          <a:lstStyle/>
          <a:p>
            <a:r>
              <a:rPr lang="en-US" dirty="0"/>
              <a:t>In Recent News…</a:t>
            </a:r>
          </a:p>
        </p:txBody>
      </p:sp>
      <p:sp>
        <p:nvSpPr>
          <p:cNvPr id="4" name="Slide Number Placeholder 3"/>
          <p:cNvSpPr>
            <a:spLocks noGrp="1"/>
          </p:cNvSpPr>
          <p:nvPr>
            <p:ph type="sldNum" sz="quarter" idx="12"/>
          </p:nvPr>
        </p:nvSpPr>
        <p:spPr/>
        <p:txBody>
          <a:bodyPr/>
          <a:lstStyle/>
          <a:p>
            <a:fld id="{39219D47-590E-4412-968A-F33E79B44EF9}" type="slidenum">
              <a:rPr lang="en-US" smtClean="0"/>
              <a:t>25</a:t>
            </a:fld>
            <a:endParaRPr lang="en-US"/>
          </a:p>
        </p:txBody>
      </p:sp>
    </p:spTree>
    <p:extLst>
      <p:ext uri="{BB962C8B-B14F-4D97-AF65-F5344CB8AC3E}">
        <p14:creationId xmlns:p14="http://schemas.microsoft.com/office/powerpoint/2010/main" val="1506746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90000"/>
              </a:lnSpc>
            </a:pPr>
            <a:r>
              <a:rPr lang="en-US" altLang="en-US" dirty="0"/>
              <a:t>Tabloid-level snooping</a:t>
            </a:r>
          </a:p>
          <a:p>
            <a:pPr lvl="1">
              <a:lnSpc>
                <a:spcPct val="90000"/>
              </a:lnSpc>
            </a:pPr>
            <a:r>
              <a:rPr lang="en-US" altLang="en-US" dirty="0"/>
              <a:t>California hospital employees fired for snooping in records of S</a:t>
            </a:r>
            <a:r>
              <a:rPr lang="en-US" dirty="0"/>
              <a:t>augus High School shooter</a:t>
            </a:r>
            <a:endParaRPr lang="en-US" altLang="en-US" dirty="0"/>
          </a:p>
          <a:p>
            <a:pPr lvl="1">
              <a:lnSpc>
                <a:spcPct val="90000"/>
              </a:lnSpc>
            </a:pPr>
            <a:r>
              <a:rPr lang="en-US" altLang="en-US" dirty="0"/>
              <a:t>California hospital employees fired for snooping in Britney Spears, Michael Jackson, Kim Kardashian and other celebrity records</a:t>
            </a:r>
          </a:p>
          <a:p>
            <a:pPr lvl="1">
              <a:lnSpc>
                <a:spcPct val="90000"/>
              </a:lnSpc>
            </a:pPr>
            <a:r>
              <a:rPr lang="en-US" altLang="en-US" dirty="0"/>
              <a:t>Illinois hospital mass firing of employees (allegedly over 50) for snooping in records of Jussie Smollett</a:t>
            </a:r>
          </a:p>
          <a:p>
            <a:pPr lvl="1">
              <a:lnSpc>
                <a:spcPct val="90000"/>
              </a:lnSpc>
            </a:pPr>
            <a:r>
              <a:rPr lang="en-US" altLang="en-US" dirty="0"/>
              <a:t>New York nurse accessed and disclosed patient STD status to romantically involved family member </a:t>
            </a:r>
          </a:p>
          <a:p>
            <a:pPr lvl="1">
              <a:lnSpc>
                <a:spcPct val="90000"/>
              </a:lnSpc>
            </a:pPr>
            <a:r>
              <a:rPr lang="en-US" altLang="en-US" dirty="0"/>
              <a:t>Walgreens pharmacist </a:t>
            </a:r>
            <a:r>
              <a:rPr lang="en-US" altLang="en-US"/>
              <a:t>accessed and disclosed </a:t>
            </a:r>
            <a:r>
              <a:rPr lang="en-US" altLang="en-US" dirty="0"/>
              <a:t>prescription records of her husband’s former lover</a:t>
            </a:r>
          </a:p>
          <a:p>
            <a:pPr lvl="1">
              <a:lnSpc>
                <a:spcPct val="90000"/>
              </a:lnSpc>
            </a:pPr>
            <a:endParaRPr lang="en-US" altLang="en-US" dirty="0"/>
          </a:p>
        </p:txBody>
      </p:sp>
      <p:sp>
        <p:nvSpPr>
          <p:cNvPr id="2" name="Title 1"/>
          <p:cNvSpPr>
            <a:spLocks noGrp="1"/>
          </p:cNvSpPr>
          <p:nvPr>
            <p:ph type="title"/>
          </p:nvPr>
        </p:nvSpPr>
        <p:spPr/>
        <p:txBody>
          <a:bodyPr>
            <a:normAutofit fontScale="90000"/>
          </a:bodyPr>
          <a:lstStyle/>
          <a:p>
            <a:r>
              <a:rPr lang="en-US" dirty="0"/>
              <a:t>EXTRA, EXTRA, READ ALL ABOUT IT!!</a:t>
            </a:r>
          </a:p>
        </p:txBody>
      </p:sp>
      <p:sp>
        <p:nvSpPr>
          <p:cNvPr id="4" name="Slide Number Placeholder 3"/>
          <p:cNvSpPr>
            <a:spLocks noGrp="1"/>
          </p:cNvSpPr>
          <p:nvPr>
            <p:ph type="sldNum" sz="quarter" idx="12"/>
          </p:nvPr>
        </p:nvSpPr>
        <p:spPr/>
        <p:txBody>
          <a:bodyPr/>
          <a:lstStyle/>
          <a:p>
            <a:fld id="{39219D47-590E-4412-968A-F33E79B44EF9}" type="slidenum">
              <a:rPr lang="en-US" smtClean="0"/>
              <a:t>26</a:t>
            </a:fld>
            <a:endParaRPr lang="en-US"/>
          </a:p>
        </p:txBody>
      </p:sp>
    </p:spTree>
    <p:extLst>
      <p:ext uri="{BB962C8B-B14F-4D97-AF65-F5344CB8AC3E}">
        <p14:creationId xmlns:p14="http://schemas.microsoft.com/office/powerpoint/2010/main" val="3521188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a:t>Faxing or emailing PHI to the wrong number.</a:t>
            </a:r>
          </a:p>
          <a:p>
            <a:r>
              <a:rPr lang="en-US" dirty="0"/>
              <a:t>Giving the wrong patient the wrong records.</a:t>
            </a:r>
          </a:p>
          <a:p>
            <a:r>
              <a:rPr lang="en-US" dirty="0"/>
              <a:t>Posting about a patient on Facebook, YELP, etc. or talking to a reporter.</a:t>
            </a:r>
          </a:p>
          <a:p>
            <a:r>
              <a:rPr lang="en-US" dirty="0"/>
              <a:t>Taking records home/leaving them in a car/under your bed/in your garage/on the train (yes, these really happened…) </a:t>
            </a:r>
          </a:p>
          <a:p>
            <a:r>
              <a:rPr lang="en-US" dirty="0"/>
              <a:t>Opening an email from a Russian prince offering you $20 million dollars or from the IRS threatening to send you to “JALE” if you do not wire your money. </a:t>
            </a:r>
          </a:p>
          <a:p>
            <a:r>
              <a:rPr lang="en-US" dirty="0"/>
              <a:t>Downloading unknown/unrequested files from unknown individuals or co-workers (the “spoofed” co-worker email) </a:t>
            </a:r>
          </a:p>
          <a:p>
            <a:r>
              <a:rPr lang="en-US" dirty="0"/>
              <a:t>Sharing passwords or asking someone else to “log on” as you.</a:t>
            </a:r>
          </a:p>
          <a:p>
            <a:r>
              <a:rPr lang="en-US" dirty="0"/>
              <a:t>“Bouncing” emails to a personal Gmail or other account.</a:t>
            </a:r>
          </a:p>
        </p:txBody>
      </p:sp>
      <p:sp>
        <p:nvSpPr>
          <p:cNvPr id="3" name="Title 2"/>
          <p:cNvSpPr>
            <a:spLocks noGrp="1"/>
          </p:cNvSpPr>
          <p:nvPr>
            <p:ph type="title"/>
          </p:nvPr>
        </p:nvSpPr>
        <p:spPr/>
        <p:txBody>
          <a:bodyPr>
            <a:normAutofit fontScale="90000"/>
          </a:bodyPr>
          <a:lstStyle/>
          <a:p>
            <a:r>
              <a:rPr lang="en-US" dirty="0"/>
              <a:t>. . . And More Things that are Trouble…</a:t>
            </a:r>
          </a:p>
        </p:txBody>
      </p:sp>
      <p:sp>
        <p:nvSpPr>
          <p:cNvPr id="4" name="Slide Number Placeholder 3"/>
          <p:cNvSpPr>
            <a:spLocks noGrp="1"/>
          </p:cNvSpPr>
          <p:nvPr>
            <p:ph type="sldNum" sz="quarter" idx="12"/>
          </p:nvPr>
        </p:nvSpPr>
        <p:spPr/>
        <p:txBody>
          <a:bodyPr/>
          <a:lstStyle/>
          <a:p>
            <a:fld id="{39219D47-590E-4412-968A-F33E79B44EF9}" type="slidenum">
              <a:rPr lang="en-US" smtClean="0"/>
              <a:t>27</a:t>
            </a:fld>
            <a:endParaRPr lang="en-US"/>
          </a:p>
        </p:txBody>
      </p:sp>
    </p:spTree>
    <p:extLst>
      <p:ext uri="{BB962C8B-B14F-4D97-AF65-F5344CB8AC3E}">
        <p14:creationId xmlns:p14="http://schemas.microsoft.com/office/powerpoint/2010/main" val="26459509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US" dirty="0"/>
              <a:t>Familiarize yourself with DSP HIPAA privacy and security policies!! (these are </a:t>
            </a:r>
            <a:r>
              <a:rPr lang="en-US" u="sng" dirty="0"/>
              <a:t>different</a:t>
            </a:r>
            <a:r>
              <a:rPr lang="en-US" dirty="0"/>
              <a:t> from the hospital’s policies) </a:t>
            </a:r>
          </a:p>
          <a:p>
            <a:r>
              <a:rPr lang="en-US" b="1" dirty="0"/>
              <a:t>This includes DSP (not hospital) Breach Notification policy – Know who to call, what to do, and how to help make it better (hint: it’s not the Ghostbusters)</a:t>
            </a:r>
          </a:p>
          <a:p>
            <a:r>
              <a:rPr lang="en-US" u="sng" dirty="0"/>
              <a:t>PHI on Mobile Devices: </a:t>
            </a:r>
            <a:r>
              <a:rPr lang="en-US" dirty="0"/>
              <a:t>Your phone/personal laptop may contain PHI in emails ~ or be connected to DSP’s network, which provides access to PHI. Follow encryption policies (password protection is </a:t>
            </a:r>
            <a:r>
              <a:rPr lang="en-US" b="1" u="sng" dirty="0"/>
              <a:t>not</a:t>
            </a:r>
            <a:r>
              <a:rPr lang="en-US" dirty="0"/>
              <a:t> enough) and immediately report stolen or lost devices. Contact Security Officer </a:t>
            </a:r>
            <a:r>
              <a:rPr lang="en-US" u="sng" dirty="0"/>
              <a:t>before</a:t>
            </a:r>
            <a:r>
              <a:rPr lang="en-US" dirty="0"/>
              <a:t> upgrading a device.</a:t>
            </a:r>
          </a:p>
          <a:p>
            <a:r>
              <a:rPr lang="en-US" u="sng" dirty="0"/>
              <a:t>PHI on Removable Media: </a:t>
            </a:r>
            <a:r>
              <a:rPr lang="en-US" dirty="0"/>
              <a:t>Thumb drives/flash drives MUST (</a:t>
            </a:r>
            <a:r>
              <a:rPr lang="en-US" dirty="0" err="1"/>
              <a:t>i</a:t>
            </a:r>
            <a:r>
              <a:rPr lang="en-US" dirty="0"/>
              <a:t>) be approved in advance for use; AND (ii) encrypted at all times. THIS IS CHEAP TO DO!</a:t>
            </a:r>
          </a:p>
          <a:p>
            <a:r>
              <a:rPr lang="en-US" u="sng" dirty="0"/>
              <a:t>PHI in Email: </a:t>
            </a:r>
            <a:r>
              <a:rPr lang="en-US" dirty="0"/>
              <a:t>Do not send PHI to your personal email accounts, even if you may think you have a business reason for doing so.  When emailing PHI to authorized individuals, follow encryption policies (if external) and always confirm “Right Recipient”.</a:t>
            </a:r>
          </a:p>
          <a:p>
            <a:endParaRPr lang="en-US" dirty="0"/>
          </a:p>
        </p:txBody>
      </p:sp>
      <p:sp>
        <p:nvSpPr>
          <p:cNvPr id="2" name="Title 1"/>
          <p:cNvSpPr>
            <a:spLocks noGrp="1"/>
          </p:cNvSpPr>
          <p:nvPr>
            <p:ph type="title"/>
          </p:nvPr>
        </p:nvSpPr>
        <p:spPr/>
        <p:txBody>
          <a:bodyPr/>
          <a:lstStyle/>
          <a:p>
            <a:r>
              <a:rPr lang="en-US" dirty="0"/>
              <a:t>More Words of Wisdom</a:t>
            </a:r>
          </a:p>
        </p:txBody>
      </p:sp>
      <p:sp>
        <p:nvSpPr>
          <p:cNvPr id="4" name="Slide Number Placeholder 3"/>
          <p:cNvSpPr>
            <a:spLocks noGrp="1"/>
          </p:cNvSpPr>
          <p:nvPr>
            <p:ph type="sldNum" sz="quarter" idx="12"/>
          </p:nvPr>
        </p:nvSpPr>
        <p:spPr/>
        <p:txBody>
          <a:bodyPr/>
          <a:lstStyle/>
          <a:p>
            <a:fld id="{39219D47-590E-4412-968A-F33E79B44EF9}" type="slidenum">
              <a:rPr lang="en-US" smtClean="0"/>
              <a:t>28</a:t>
            </a:fld>
            <a:endParaRPr lang="en-US"/>
          </a:p>
        </p:txBody>
      </p:sp>
    </p:spTree>
    <p:extLst>
      <p:ext uri="{BB962C8B-B14F-4D97-AF65-F5344CB8AC3E}">
        <p14:creationId xmlns:p14="http://schemas.microsoft.com/office/powerpoint/2010/main" val="3495923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919472"/>
          </a:xfrm>
        </p:spPr>
        <p:txBody>
          <a:bodyPr>
            <a:normAutofit lnSpcReduction="10000"/>
          </a:bodyPr>
          <a:lstStyle/>
          <a:p>
            <a:r>
              <a:rPr lang="en-US" u="sng" dirty="0"/>
              <a:t>Always check: </a:t>
            </a:r>
          </a:p>
          <a:p>
            <a:pPr lvl="1">
              <a:buFont typeface="Webdings" panose="05030102010509060703" pitchFamily="18" charset="2"/>
              <a:buChar char=""/>
            </a:pPr>
            <a:r>
              <a:rPr lang="en-US" dirty="0"/>
              <a:t>Is it the </a:t>
            </a:r>
            <a:r>
              <a:rPr lang="en-US" u="sng" dirty="0"/>
              <a:t>Right Patient</a:t>
            </a:r>
            <a:r>
              <a:rPr lang="en-US" dirty="0"/>
              <a:t>? (check all required identification points e.g., Pat A. Smith, Browns Mills, DOB 1/2/1960 vs. Pat A. Smith, Browns Mills, DOB 1/1/1950), </a:t>
            </a:r>
          </a:p>
          <a:p>
            <a:pPr lvl="1">
              <a:buFont typeface="Webdings" panose="05030102010509060703" pitchFamily="18" charset="2"/>
              <a:buChar char=""/>
            </a:pPr>
            <a:r>
              <a:rPr lang="en-US" dirty="0"/>
              <a:t>Is it the </a:t>
            </a:r>
            <a:r>
              <a:rPr lang="en-US" u="sng" dirty="0"/>
              <a:t>Right Information</a:t>
            </a:r>
            <a:r>
              <a:rPr lang="en-US" dirty="0"/>
              <a:t>? (how much/what was asked for/is needed?)</a:t>
            </a:r>
          </a:p>
          <a:p>
            <a:pPr lvl="1">
              <a:buFont typeface="Webdings" panose="05030102010509060703" pitchFamily="18" charset="2"/>
              <a:buChar char=""/>
            </a:pPr>
            <a:r>
              <a:rPr lang="en-US" dirty="0"/>
              <a:t>Is it going to the </a:t>
            </a:r>
            <a:r>
              <a:rPr lang="en-US" u="sng" dirty="0"/>
              <a:t>Right Recipient</a:t>
            </a:r>
            <a:r>
              <a:rPr lang="en-US" dirty="0"/>
              <a:t>? (right fax, right address, right email, right phone number?)</a:t>
            </a:r>
          </a:p>
          <a:p>
            <a:r>
              <a:rPr lang="en-US" u="sng" dirty="0"/>
              <a:t>Minimum Necessary:</a:t>
            </a:r>
            <a:r>
              <a:rPr lang="en-US" dirty="0"/>
              <a:t> Remember use/disclosure of PHI is limited to the minimum that you need to accomplish the intended purpose.</a:t>
            </a:r>
          </a:p>
          <a:p>
            <a:pPr marL="630936" lvl="2" indent="0">
              <a:buNone/>
            </a:pPr>
            <a:endParaRPr lang="en-US" dirty="0"/>
          </a:p>
          <a:p>
            <a:pPr lvl="1"/>
            <a:endParaRPr lang="en-US" dirty="0"/>
          </a:p>
          <a:p>
            <a:endParaRPr lang="en-US" dirty="0"/>
          </a:p>
        </p:txBody>
      </p:sp>
      <p:sp>
        <p:nvSpPr>
          <p:cNvPr id="2" name="Title 1"/>
          <p:cNvSpPr>
            <a:spLocks noGrp="1"/>
          </p:cNvSpPr>
          <p:nvPr>
            <p:ph type="title"/>
          </p:nvPr>
        </p:nvSpPr>
        <p:spPr/>
        <p:txBody>
          <a:bodyPr/>
          <a:lstStyle/>
          <a:p>
            <a:r>
              <a:rPr lang="en-US" dirty="0"/>
              <a:t>More Words of Wisdom</a:t>
            </a:r>
          </a:p>
        </p:txBody>
      </p:sp>
      <p:sp>
        <p:nvSpPr>
          <p:cNvPr id="4" name="Slide Number Placeholder 3"/>
          <p:cNvSpPr>
            <a:spLocks noGrp="1"/>
          </p:cNvSpPr>
          <p:nvPr>
            <p:ph type="sldNum" sz="quarter" idx="12"/>
          </p:nvPr>
        </p:nvSpPr>
        <p:spPr/>
        <p:txBody>
          <a:bodyPr/>
          <a:lstStyle/>
          <a:p>
            <a:fld id="{39219D47-590E-4412-968A-F33E79B44EF9}" type="slidenum">
              <a:rPr lang="en-US" smtClean="0"/>
              <a:t>29</a:t>
            </a:fld>
            <a:endParaRPr lang="en-US"/>
          </a:p>
        </p:txBody>
      </p:sp>
    </p:spTree>
    <p:extLst>
      <p:ext uri="{BB962C8B-B14F-4D97-AF65-F5344CB8AC3E}">
        <p14:creationId xmlns:p14="http://schemas.microsoft.com/office/powerpoint/2010/main" val="1484944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919472"/>
          </a:xfrm>
        </p:spPr>
        <p:txBody>
          <a:bodyPr>
            <a:normAutofit/>
          </a:bodyPr>
          <a:lstStyle/>
          <a:p>
            <a:r>
              <a:rPr lang="en-US" u="sng" dirty="0"/>
              <a:t>It goes without saying, NO: </a:t>
            </a:r>
            <a:endParaRPr lang="en-US" dirty="0"/>
          </a:p>
          <a:p>
            <a:pPr lvl="1"/>
            <a:r>
              <a:rPr lang="en-US" dirty="0"/>
              <a:t>Accessing PHI out of curiosity (even if you mean well)</a:t>
            </a:r>
          </a:p>
          <a:p>
            <a:pPr lvl="1"/>
            <a:r>
              <a:rPr lang="en-US" dirty="0"/>
              <a:t>Accessing PHI to check on a family member, neighbor, friend, etc. not related to your job responsibilities (even if they ask you to)</a:t>
            </a:r>
          </a:p>
          <a:p>
            <a:pPr lvl="1"/>
            <a:r>
              <a:rPr lang="en-US" dirty="0"/>
              <a:t>Accessing PHI for reasons not related to your job responsibilities (personal use, commercial gain, malicious harm)</a:t>
            </a:r>
          </a:p>
          <a:p>
            <a:pPr lvl="1"/>
            <a:r>
              <a:rPr lang="en-US" dirty="0"/>
              <a:t>Discussing or sharing PHI with individuals not authorized to access and use such PHI </a:t>
            </a:r>
          </a:p>
          <a:p>
            <a:pPr marL="630936" lvl="2" indent="0">
              <a:buNone/>
            </a:pPr>
            <a:endParaRPr lang="en-US" dirty="0"/>
          </a:p>
          <a:p>
            <a:pPr lvl="1"/>
            <a:endParaRPr lang="en-US" dirty="0"/>
          </a:p>
          <a:p>
            <a:endParaRPr lang="en-US" dirty="0"/>
          </a:p>
        </p:txBody>
      </p:sp>
      <p:sp>
        <p:nvSpPr>
          <p:cNvPr id="2" name="Title 1"/>
          <p:cNvSpPr>
            <a:spLocks noGrp="1"/>
          </p:cNvSpPr>
          <p:nvPr>
            <p:ph type="title"/>
          </p:nvPr>
        </p:nvSpPr>
        <p:spPr/>
        <p:txBody>
          <a:bodyPr/>
          <a:lstStyle/>
          <a:p>
            <a:r>
              <a:rPr lang="en-US" dirty="0"/>
              <a:t>More Words of Wisdom</a:t>
            </a:r>
          </a:p>
        </p:txBody>
      </p:sp>
      <p:sp>
        <p:nvSpPr>
          <p:cNvPr id="4" name="Slide Number Placeholder 3"/>
          <p:cNvSpPr>
            <a:spLocks noGrp="1"/>
          </p:cNvSpPr>
          <p:nvPr>
            <p:ph type="sldNum" sz="quarter" idx="12"/>
          </p:nvPr>
        </p:nvSpPr>
        <p:spPr/>
        <p:txBody>
          <a:bodyPr/>
          <a:lstStyle/>
          <a:p>
            <a:fld id="{39219D47-590E-4412-968A-F33E79B44EF9}" type="slidenum">
              <a:rPr lang="en-US" smtClean="0"/>
              <a:t>30</a:t>
            </a:fld>
            <a:endParaRPr lang="en-US"/>
          </a:p>
        </p:txBody>
      </p:sp>
    </p:spTree>
    <p:extLst>
      <p:ext uri="{BB962C8B-B14F-4D97-AF65-F5344CB8AC3E}">
        <p14:creationId xmlns:p14="http://schemas.microsoft.com/office/powerpoint/2010/main" val="2628025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81328"/>
            <a:ext cx="8229600" cy="4919472"/>
          </a:xfrm>
        </p:spPr>
        <p:txBody>
          <a:bodyPr>
            <a:normAutofit fontScale="92500" lnSpcReduction="10000"/>
          </a:bodyPr>
          <a:lstStyle/>
          <a:p>
            <a:r>
              <a:rPr lang="en-US" dirty="0"/>
              <a:t>Now what??</a:t>
            </a:r>
          </a:p>
          <a:p>
            <a:pPr lvl="1"/>
            <a:r>
              <a:rPr lang="en-US" u="sng" dirty="0"/>
              <a:t>Immediately contact the Privacy/Security Officer(s).</a:t>
            </a:r>
            <a:endParaRPr lang="en-US" dirty="0"/>
          </a:p>
          <a:p>
            <a:pPr lvl="1"/>
            <a:r>
              <a:rPr lang="en-US" dirty="0"/>
              <a:t>An investigation/inquiry will be conducted. </a:t>
            </a:r>
          </a:p>
          <a:p>
            <a:pPr lvl="1"/>
            <a:r>
              <a:rPr lang="en-US" dirty="0"/>
              <a:t>Provide as much detail as you can about what happened/what you know/what the patient said!</a:t>
            </a:r>
          </a:p>
          <a:p>
            <a:pPr lvl="1"/>
            <a:r>
              <a:rPr lang="en-US" dirty="0"/>
              <a:t>Sometimes, </a:t>
            </a:r>
            <a:r>
              <a:rPr lang="en-US" i="1" dirty="0"/>
              <a:t>no</a:t>
            </a:r>
            <a:r>
              <a:rPr lang="en-US" dirty="0"/>
              <a:t> violation is determined to have occurred.  The reason why this was determined must be </a:t>
            </a:r>
            <a:r>
              <a:rPr lang="en-US" u="sng" dirty="0"/>
              <a:t>documented</a:t>
            </a:r>
            <a:r>
              <a:rPr lang="en-US" dirty="0"/>
              <a:t>.  </a:t>
            </a:r>
          </a:p>
          <a:p>
            <a:pPr lvl="1"/>
            <a:r>
              <a:rPr lang="en-US" dirty="0"/>
              <a:t>However, if the Privacy/Security Officer determine that an inappropriate access, use or disclosure of PHI </a:t>
            </a:r>
            <a:r>
              <a:rPr lang="en-US" b="1" i="1" u="sng" dirty="0"/>
              <a:t>did </a:t>
            </a:r>
            <a:r>
              <a:rPr lang="en-US" dirty="0"/>
              <a:t>occur…</a:t>
            </a:r>
          </a:p>
          <a:p>
            <a:pPr lvl="2"/>
            <a:r>
              <a:rPr lang="en-US" dirty="0"/>
              <a:t>Insurance/legal may need to be notified</a:t>
            </a:r>
          </a:p>
          <a:p>
            <a:pPr lvl="2"/>
            <a:r>
              <a:rPr lang="en-US" dirty="0"/>
              <a:t>The patient may need to be notified</a:t>
            </a:r>
          </a:p>
          <a:p>
            <a:pPr lvl="2"/>
            <a:r>
              <a:rPr lang="en-US" dirty="0"/>
              <a:t>Regulatory authorities may need to be notified</a:t>
            </a:r>
          </a:p>
          <a:p>
            <a:pPr lvl="2"/>
            <a:r>
              <a:rPr lang="en-US" dirty="0"/>
              <a:t>Re-training/other employment action may occur</a:t>
            </a:r>
          </a:p>
          <a:p>
            <a:pPr marL="630936" lvl="2" indent="0">
              <a:buNone/>
            </a:pPr>
            <a:endParaRPr lang="en-US" dirty="0"/>
          </a:p>
          <a:p>
            <a:pPr lvl="1"/>
            <a:endParaRPr lang="en-US" dirty="0"/>
          </a:p>
          <a:p>
            <a:endParaRPr lang="en-US" dirty="0"/>
          </a:p>
        </p:txBody>
      </p:sp>
      <p:sp>
        <p:nvSpPr>
          <p:cNvPr id="2" name="Title 1"/>
          <p:cNvSpPr>
            <a:spLocks noGrp="1"/>
          </p:cNvSpPr>
          <p:nvPr>
            <p:ph type="title"/>
          </p:nvPr>
        </p:nvSpPr>
        <p:spPr/>
        <p:txBody>
          <a:bodyPr>
            <a:normAutofit fontScale="90000"/>
          </a:bodyPr>
          <a:lstStyle/>
          <a:p>
            <a:r>
              <a:rPr lang="en-US" dirty="0"/>
              <a:t>Someone Goofed/Patient Complained….</a:t>
            </a:r>
          </a:p>
        </p:txBody>
      </p:sp>
      <p:sp>
        <p:nvSpPr>
          <p:cNvPr id="4" name="Slide Number Placeholder 3"/>
          <p:cNvSpPr>
            <a:spLocks noGrp="1"/>
          </p:cNvSpPr>
          <p:nvPr>
            <p:ph type="sldNum" sz="quarter" idx="12"/>
          </p:nvPr>
        </p:nvSpPr>
        <p:spPr/>
        <p:txBody>
          <a:bodyPr/>
          <a:lstStyle/>
          <a:p>
            <a:fld id="{39219D47-590E-4412-968A-F33E79B44EF9}" type="slidenum">
              <a:rPr lang="en-US" smtClean="0"/>
              <a:t>31</a:t>
            </a:fld>
            <a:endParaRPr lang="en-US"/>
          </a:p>
        </p:txBody>
      </p:sp>
    </p:spTree>
    <p:extLst>
      <p:ext uri="{BB962C8B-B14F-4D97-AF65-F5344CB8AC3E}">
        <p14:creationId xmlns:p14="http://schemas.microsoft.com/office/powerpoint/2010/main" val="3256690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hlinkClick r:id="rId3"/>
              </a:rPr>
              <a:t>https://www.healthit.gov/topic/hipaa-providers</a:t>
            </a:r>
            <a:r>
              <a:rPr lang="en-US" dirty="0"/>
              <a:t> </a:t>
            </a:r>
          </a:p>
          <a:p>
            <a:endParaRPr lang="en-US" dirty="0">
              <a:hlinkClick r:id="rId4"/>
            </a:endParaRPr>
          </a:p>
          <a:p>
            <a:r>
              <a:rPr lang="en-US" dirty="0">
                <a:hlinkClick r:id="rId4"/>
              </a:rPr>
              <a:t>https://www.healthit.gov/topic/privacy-security-and-hipaa/health-it-privacy-and-security-resources-providers</a:t>
            </a:r>
            <a:r>
              <a:rPr lang="en-US" dirty="0"/>
              <a:t> </a:t>
            </a:r>
          </a:p>
          <a:p>
            <a:endParaRPr lang="en-US" dirty="0"/>
          </a:p>
          <a:p>
            <a:r>
              <a:rPr lang="en-US" dirty="0">
                <a:hlinkClick r:id="rId5"/>
              </a:rPr>
              <a:t>https://www.hhs.gov/hipaa/for-professionals/faq/index.html</a:t>
            </a:r>
            <a:r>
              <a:rPr lang="en-US" dirty="0"/>
              <a:t> </a:t>
            </a:r>
          </a:p>
          <a:p>
            <a:pPr marL="109728" indent="0">
              <a:buNone/>
            </a:pPr>
            <a:endParaRPr lang="en-US" dirty="0"/>
          </a:p>
          <a:p>
            <a:pPr marL="630936" lvl="2" indent="0">
              <a:buNone/>
            </a:pPr>
            <a:r>
              <a:rPr lang="en-US" sz="2400" b="1" dirty="0"/>
              <a:t>And don’t forget…ALWAYS contact your Privacy/Security Officer with any questions or concerns!!!!  DSP will NOT retaliate for good-faith reporting of any privacy/security concerns!!!</a:t>
            </a:r>
          </a:p>
          <a:p>
            <a:pPr marL="109728" indent="0">
              <a:buNone/>
            </a:pPr>
            <a:endParaRPr lang="en-US" dirty="0"/>
          </a:p>
        </p:txBody>
      </p:sp>
      <p:sp>
        <p:nvSpPr>
          <p:cNvPr id="3" name="Title 2"/>
          <p:cNvSpPr>
            <a:spLocks noGrp="1"/>
          </p:cNvSpPr>
          <p:nvPr>
            <p:ph type="title"/>
          </p:nvPr>
        </p:nvSpPr>
        <p:spPr/>
        <p:txBody>
          <a:bodyPr/>
          <a:lstStyle/>
          <a:p>
            <a:pPr algn="ctr"/>
            <a:r>
              <a:rPr lang="en-US" dirty="0"/>
              <a:t>Helpful Resources</a:t>
            </a:r>
          </a:p>
        </p:txBody>
      </p:sp>
      <p:sp>
        <p:nvSpPr>
          <p:cNvPr id="4" name="Slide Number Placeholder 3"/>
          <p:cNvSpPr>
            <a:spLocks noGrp="1"/>
          </p:cNvSpPr>
          <p:nvPr>
            <p:ph type="sldNum" sz="quarter" idx="12"/>
          </p:nvPr>
        </p:nvSpPr>
        <p:spPr/>
        <p:txBody>
          <a:bodyPr/>
          <a:lstStyle/>
          <a:p>
            <a:fld id="{39219D47-590E-4412-968A-F33E79B44EF9}" type="slidenum">
              <a:rPr lang="en-US" smtClean="0"/>
              <a:t>32</a:t>
            </a:fld>
            <a:endParaRPr lang="en-US"/>
          </a:p>
        </p:txBody>
      </p:sp>
    </p:spTree>
    <p:extLst>
      <p:ext uri="{BB962C8B-B14F-4D97-AF65-F5344CB8AC3E}">
        <p14:creationId xmlns:p14="http://schemas.microsoft.com/office/powerpoint/2010/main" val="2645127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759</TotalTime>
  <Words>3074</Words>
  <Application>Microsoft Office PowerPoint</Application>
  <PresentationFormat>On-screen Show (4:3)</PresentationFormat>
  <Paragraphs>373</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Concourse</vt:lpstr>
      <vt:lpstr>HIPAA 101</vt:lpstr>
      <vt:lpstr>Objectives</vt:lpstr>
      <vt:lpstr>PowerPoint Presentation</vt:lpstr>
      <vt:lpstr>What? Remind me about HIPAA, again…</vt:lpstr>
      <vt:lpstr>Who/What is Covered by HIPAA?</vt:lpstr>
      <vt:lpstr>Who is responsible for DSP Privacy and Security…?</vt:lpstr>
      <vt:lpstr>Why do we care about HIPAA Compliance?? </vt:lpstr>
      <vt:lpstr>What Health Information is “Protected”?</vt:lpstr>
      <vt:lpstr>What Kind of Information is PHI?</vt:lpstr>
      <vt:lpstr>What Information is NOT “Protected”?</vt:lpstr>
      <vt:lpstr>What if We Remove the Patient’s Name?</vt:lpstr>
      <vt:lpstr>What if We Remove the Patient’s Name?</vt:lpstr>
      <vt:lpstr>When can we….?</vt:lpstr>
      <vt:lpstr>. . . EXCEPT where Other Exceptions Apply, such as . . ..</vt:lpstr>
      <vt:lpstr>And what about…?</vt:lpstr>
      <vt:lpstr>And what about…?</vt:lpstr>
      <vt:lpstr>How much…? The HIPAA Golden Rule</vt:lpstr>
      <vt:lpstr>PowerPoint Presentation</vt:lpstr>
      <vt:lpstr>What happens if we don’t comply?</vt:lpstr>
      <vt:lpstr>Snapshot of Settlements/CMPs</vt:lpstr>
      <vt:lpstr>We’re a small practice….do we still have to comply??</vt:lpstr>
      <vt:lpstr>Small practices do not Pass Go/Collect $200…</vt:lpstr>
      <vt:lpstr>What about me personally? </vt:lpstr>
      <vt:lpstr>What about me personally?</vt:lpstr>
      <vt:lpstr>In Recent News…</vt:lpstr>
      <vt:lpstr>EXTRA, EXTRA, READ ALL ABOUT IT!!</vt:lpstr>
      <vt:lpstr>. . . And More Things that are Trouble…</vt:lpstr>
      <vt:lpstr>More Words of Wisdom</vt:lpstr>
      <vt:lpstr>More Words of Wisdom</vt:lpstr>
      <vt:lpstr>More Words of Wisdom</vt:lpstr>
      <vt:lpstr>Someone Goofed/Patient Complained….</vt:lpstr>
      <vt:lpstr>Helpful Resources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HIPAA and . . . Everything!</dc:title>
  <dc:creator>Bonfield Susan, Administration</dc:creator>
  <cp:lastModifiedBy>Hatala Victor, Outpatient Services</cp:lastModifiedBy>
  <cp:revision>108</cp:revision>
  <cp:lastPrinted>2020-03-19T01:55:50Z</cp:lastPrinted>
  <dcterms:created xsi:type="dcterms:W3CDTF">2018-07-02T17:49:58Z</dcterms:created>
  <dcterms:modified xsi:type="dcterms:W3CDTF">2020-11-19T22:27:26Z</dcterms:modified>
</cp:coreProperties>
</file>